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2.xml" ContentType="application/vnd.openxmlformats-officedocument.drawingml.chart+xml"/>
  <Override PartName="/ppt/drawings/drawing1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theme/themeOverride1.xml" ContentType="application/vnd.openxmlformats-officedocument.themeOverride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charts/chart86.xml" ContentType="application/vnd.openxmlformats-officedocument.drawingml.chart+xml"/>
  <Override PartName="/ppt/charts/chart87.xml" ContentType="application/vnd.openxmlformats-officedocument.drawingml.chart+xml"/>
  <Override PartName="/ppt/charts/chart88.xml" ContentType="application/vnd.openxmlformats-officedocument.drawingml.chart+xml"/>
  <Override PartName="/ppt/charts/chart89.xml" ContentType="application/vnd.openxmlformats-officedocument.drawingml.chart+xml"/>
  <Override PartName="/ppt/charts/chart90.xml" ContentType="application/vnd.openxmlformats-officedocument.drawingml.chart+xml"/>
  <Override PartName="/ppt/charts/chart91.xml" ContentType="application/vnd.openxmlformats-officedocument.drawingml.chart+xml"/>
  <Override PartName="/ppt/charts/chart92.xml" ContentType="application/vnd.openxmlformats-officedocument.drawingml.chart+xml"/>
  <Override PartName="/ppt/charts/chart9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94.xml" ContentType="application/vnd.openxmlformats-officedocument.drawingml.chart+xml"/>
  <Override PartName="/ppt/charts/chart95.xml" ContentType="application/vnd.openxmlformats-officedocument.drawingml.chart+xml"/>
  <Override PartName="/ppt/charts/chart96.xml" ContentType="application/vnd.openxmlformats-officedocument.drawingml.chart+xml"/>
  <Override PartName="/ppt/charts/chart97.xml" ContentType="application/vnd.openxmlformats-officedocument.drawingml.chart+xml"/>
  <Override PartName="/ppt/charts/chart98.xml" ContentType="application/vnd.openxmlformats-officedocument.drawingml.chart+xml"/>
  <Override PartName="/ppt/charts/chart99.xml" ContentType="application/vnd.openxmlformats-officedocument.drawingml.chart+xml"/>
  <Override PartName="/ppt/charts/chart10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98" r:id="rId2"/>
    <p:sldId id="375" r:id="rId3"/>
    <p:sldId id="394" r:id="rId4"/>
    <p:sldId id="397" r:id="rId5"/>
    <p:sldId id="438" r:id="rId6"/>
    <p:sldId id="398" r:id="rId7"/>
    <p:sldId id="399" r:id="rId8"/>
    <p:sldId id="400" r:id="rId9"/>
    <p:sldId id="401" r:id="rId10"/>
    <p:sldId id="402" r:id="rId11"/>
    <p:sldId id="403" r:id="rId12"/>
    <p:sldId id="404" r:id="rId13"/>
    <p:sldId id="405" r:id="rId14"/>
    <p:sldId id="406" r:id="rId15"/>
    <p:sldId id="407" r:id="rId16"/>
    <p:sldId id="439" r:id="rId17"/>
    <p:sldId id="408" r:id="rId18"/>
    <p:sldId id="409" r:id="rId19"/>
    <p:sldId id="410" r:id="rId20"/>
    <p:sldId id="411" r:id="rId21"/>
    <p:sldId id="412" r:id="rId22"/>
    <p:sldId id="413" r:id="rId23"/>
    <p:sldId id="414" r:id="rId24"/>
    <p:sldId id="415" r:id="rId25"/>
    <p:sldId id="416" r:id="rId26"/>
    <p:sldId id="417" r:id="rId27"/>
    <p:sldId id="418" r:id="rId28"/>
    <p:sldId id="419" r:id="rId29"/>
    <p:sldId id="420" r:id="rId30"/>
    <p:sldId id="421" r:id="rId31"/>
    <p:sldId id="422" r:id="rId32"/>
    <p:sldId id="423" r:id="rId33"/>
    <p:sldId id="424" r:id="rId34"/>
    <p:sldId id="425" r:id="rId35"/>
    <p:sldId id="426" r:id="rId36"/>
    <p:sldId id="428" r:id="rId37"/>
    <p:sldId id="429" r:id="rId38"/>
    <p:sldId id="430" r:id="rId39"/>
    <p:sldId id="432" r:id="rId40"/>
    <p:sldId id="433" r:id="rId41"/>
    <p:sldId id="440" r:id="rId42"/>
    <p:sldId id="434" r:id="rId43"/>
    <p:sldId id="371" r:id="rId44"/>
    <p:sldId id="436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F6A"/>
    <a:srgbClr val="D1D3DE"/>
    <a:srgbClr val="CC3300"/>
    <a:srgbClr val="FFCC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6" autoAdjust="0"/>
    <p:restoredTop sz="99771" autoAdjust="0"/>
  </p:normalViewPr>
  <p:slideViewPr>
    <p:cSldViewPr>
      <p:cViewPr varScale="1">
        <p:scale>
          <a:sx n="87" d="100"/>
          <a:sy n="87" d="100"/>
        </p:scale>
        <p:origin x="1517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5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6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7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8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9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0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1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2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3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4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5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6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7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8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9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0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1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2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3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4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5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6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7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8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9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0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1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2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3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4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5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6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7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8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9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0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1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2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3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4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5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6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7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9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0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1.xlsx"/></Relationships>
</file>

<file path=ppt/charts/_rels/chart9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3.xlsx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4.xlsx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5.xlsx"/></Relationships>
</file>

<file path=ppt/charts/_rels/chart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6.xlsx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7.xlsx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3845700167838405"/>
          <c:y val="6.1486945357603587E-2"/>
        </c:manualLayout>
      </c:layout>
      <c:overlay val="0"/>
      <c:txPr>
        <a:bodyPr/>
        <a:lstStyle/>
        <a:p>
          <a:pPr algn="ctr" rtl="0">
            <a:defRPr lang="ru-RU" sz="1600" b="1" i="0" u="none" strike="noStrike" kern="1200" spc="0" baseline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Стать</c:v>
                </c:pt>
              </c:strCache>
            </c:strRef>
          </c:tx>
          <c:dLbls>
            <c:dLbl>
              <c:idx val="0"/>
              <c:layout>
                <c:manualLayout>
                  <c:x val="-0.13236640415018602"/>
                  <c:y val="0.1217947674037324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31%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DE-41B2-9DDF-B0BC09A5E679}"/>
                </c:ext>
              </c:extLst>
            </c:dLbl>
            <c:dLbl>
              <c:idx val="1"/>
              <c:layout>
                <c:manualLayout>
                  <c:x val="0.15272040480350668"/>
                  <c:y val="-0.1389531436104986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DE-41B2-9DDF-B0BC09A5E6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197" b="0" i="0" u="none" strike="noStrike" kern="1200" baseline="0">
                    <a:solidFill>
                      <a:srgbClr val="101322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Чоловік</c:v>
                </c:pt>
                <c:pt idx="1">
                  <c:v>Жінка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30.7</c:v>
                </c:pt>
                <c:pt idx="1">
                  <c:v>69.3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DE-41B2-9DDF-B0BC09A5E6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508033943263577"/>
          <c:y val="0.44858049662261934"/>
          <c:w val="0.23472770702245205"/>
          <c:h val="0.24061411723425047"/>
        </c:manualLayout>
      </c:layout>
      <c:overlay val="0"/>
      <c:txPr>
        <a:bodyPr/>
        <a:lstStyle/>
        <a:p>
          <a:pPr algn="ctr">
            <a:defRPr lang="ru-RU" sz="1197" b="0" i="0" u="none" strike="noStrike" kern="1200" baseline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6E-479B-AA6E-43E02AE9F41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6E-479B-AA6E-43E02AE9F41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F6E-479B-AA6E-43E02AE9F41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F6E-479B-AA6E-43E02AE9F41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F6E-479B-AA6E-43E02AE9F414}"/>
              </c:ext>
            </c:extLst>
          </c:dPt>
          <c:dLbls>
            <c:dLbl>
              <c:idx val="1"/>
              <c:layout>
                <c:manualLayout>
                  <c:x val="3.2041964473083238E-2"/>
                  <c:y val="2.3154709536778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6E-479B-AA6E-43E02AE9F414}"/>
                </c:ext>
              </c:extLst>
            </c:dLbl>
            <c:dLbl>
              <c:idx val="2"/>
              <c:layout>
                <c:manualLayout>
                  <c:x val="-2.0557900973965822E-2"/>
                  <c:y val="-2.0807372754378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6E-479B-AA6E-43E02AE9F414}"/>
                </c:ext>
              </c:extLst>
            </c:dLbl>
            <c:dLbl>
              <c:idx val="3"/>
              <c:layout>
                <c:manualLayout>
                  <c:x val="-4.3522240514241403E-2"/>
                  <c:y val="-1.34557121280818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F6E-479B-AA6E-43E02AE9F4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Дуже добре</c:v>
                </c:pt>
                <c:pt idx="1">
                  <c:v>Загалом добре</c:v>
                </c:pt>
                <c:pt idx="2">
                  <c:v>Задовільно</c:v>
                </c:pt>
                <c:pt idx="3">
                  <c:v>Загалом погано</c:v>
                </c:pt>
                <c:pt idx="4">
                  <c:v>Дуже погано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8.8999999999999996E-2</c:v>
                </c:pt>
                <c:pt idx="1">
                  <c:v>0.40600000000000003</c:v>
                </c:pt>
                <c:pt idx="2">
                  <c:v>0.376</c:v>
                </c:pt>
                <c:pt idx="3">
                  <c:v>7.9000000000000001E-2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F6E-479B-AA6E-43E02AE9F4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089908604932796E-3"/>
          <c:y val="0.13300326933601531"/>
          <c:w val="0.42410242014474725"/>
          <c:h val="0.7457440110362643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Як Ви загалом оцінюєте власну завантаженість?</c:v>
                </c:pt>
              </c:strCache>
            </c:strRef>
          </c:tx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uk-UA"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EAE-473A-8258-50F166FF134F}"/>
                </c:ext>
              </c:extLst>
            </c:dLbl>
            <c:dLbl>
              <c:idx val="3"/>
              <c:layout>
                <c:manualLayout>
                  <c:x val="1.6770555544552267E-2"/>
                  <c:y val="-2.1215655985878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AE-473A-8258-50F166FF134F}"/>
                </c:ext>
              </c:extLst>
            </c:dLbl>
            <c:dLbl>
              <c:idx val="4"/>
              <c:layout>
                <c:manualLayout>
                  <c:x val="-0.12173262730848039"/>
                  <c:y val="1.2376717751762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AE-473A-8258-50F166FF13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uk-UA" sz="1197" b="0" i="0" u="none" strike="noStrike" kern="1200" baseline="0">
                    <a:solidFill>
                      <a:srgbClr val="101322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Вкрай надмірне</c:v>
                </c:pt>
                <c:pt idx="1">
                  <c:v>Скоріше надмірне</c:v>
                </c:pt>
                <c:pt idx="2">
                  <c:v>Помірне</c:v>
                </c:pt>
                <c:pt idx="3">
                  <c:v>Скоріше мізерне</c:v>
                </c:pt>
                <c:pt idx="4">
                  <c:v>Вкрай мізерне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0.188</c:v>
                </c:pt>
                <c:pt idx="1">
                  <c:v>0.44600000000000001</c:v>
                </c:pt>
                <c:pt idx="2">
                  <c:v>0.35599999999999998</c:v>
                </c:pt>
                <c:pt idx="3">
                  <c:v>0</c:v>
                </c:pt>
                <c:pt idx="4">
                  <c:v>0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AE-473A-8258-50F166FF13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 algn="ctr">
              <a:defRPr lang="ru-RU" sz="1100" b="0" i="0" u="none" strike="noStrike" kern="1200" baseline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egendEntry>
        <c:idx val="1"/>
        <c:txPr>
          <a:bodyPr/>
          <a:lstStyle/>
          <a:p>
            <a:pPr algn="ctr">
              <a:defRPr lang="ru-RU" sz="1100" b="0" i="0" u="none" strike="noStrike" kern="1200" baseline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egendEntry>
        <c:idx val="2"/>
        <c:txPr>
          <a:bodyPr/>
          <a:lstStyle/>
          <a:p>
            <a:pPr algn="ctr">
              <a:defRPr lang="ru-RU" sz="1100" b="0" i="0" u="none" strike="noStrike" kern="1200" baseline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egendEntry>
        <c:idx val="3"/>
        <c:txPr>
          <a:bodyPr/>
          <a:lstStyle/>
          <a:p>
            <a:pPr algn="ctr">
              <a:defRPr lang="ru-RU" sz="1100" b="0" i="0" u="none" strike="noStrike" kern="1200" baseline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ayout>
        <c:manualLayout>
          <c:xMode val="edge"/>
          <c:yMode val="edge"/>
          <c:x val="0.44184834371553561"/>
          <c:y val="3.1343434796708543E-2"/>
          <c:w val="0.55815165628446439"/>
          <c:h val="0.96865656520329146"/>
        </c:manualLayout>
      </c:layout>
      <c:overlay val="0"/>
      <c:txPr>
        <a:bodyPr/>
        <a:lstStyle/>
        <a:p>
          <a:pPr algn="ctr">
            <a:defRPr lang="ru-RU" sz="1197" b="0" i="0" u="none" strike="noStrike" kern="1200" baseline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E6-4205-A97A-AF58F06070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E6-4205-A97A-AF58F060706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3E6-4205-A97A-AF58F060706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3E6-4205-A97A-AF58F060706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3E6-4205-A97A-AF58F060706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3E6-4205-A97A-AF58F060706A}"/>
              </c:ext>
            </c:extLst>
          </c:dPt>
          <c:dLbls>
            <c:dLbl>
              <c:idx val="0"/>
              <c:layout>
                <c:manualLayout>
                  <c:x val="1.2354265251130288E-2"/>
                  <c:y val="8.59220249240599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E6-4205-A97A-AF58F060706A}"/>
                </c:ext>
              </c:extLst>
            </c:dLbl>
            <c:dLbl>
              <c:idx val="1"/>
              <c:layout>
                <c:manualLayout>
                  <c:x val="2.6961458143068849E-2"/>
                  <c:y val="-4.9361724036082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E6-4205-A97A-AF58F060706A}"/>
                </c:ext>
              </c:extLst>
            </c:dLbl>
            <c:dLbl>
              <c:idx val="2"/>
              <c:layout>
                <c:manualLayout>
                  <c:x val="2.7419740556134064E-2"/>
                  <c:y val="3.7486011039423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E6-4205-A97A-AF58F060706A}"/>
                </c:ext>
              </c:extLst>
            </c:dLbl>
            <c:dLbl>
              <c:idx val="5"/>
              <c:layout>
                <c:manualLayout>
                  <c:x val="-1.1077512103174977E-2"/>
                  <c:y val="-3.8907601052457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3E6-4205-A97A-AF58F06070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Ректорат</c:v>
                </c:pt>
                <c:pt idx="1">
                  <c:v>Адміністративні підрозділи</c:v>
                </c:pt>
                <c:pt idx="2">
                  <c:v>Сервісні підрозділи</c:v>
                </c:pt>
                <c:pt idx="3">
                  <c:v>Факультет (деканат)</c:v>
                </c:pt>
                <c:pt idx="4">
                  <c:v>Кафедра</c:v>
                </c:pt>
                <c:pt idx="5">
                  <c:v>Утримаюсь від відповіді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0.11899999999999999</c:v>
                </c:pt>
                <c:pt idx="1">
                  <c:v>0.28699999999999998</c:v>
                </c:pt>
                <c:pt idx="2">
                  <c:v>0.248</c:v>
                </c:pt>
                <c:pt idx="3">
                  <c:v>5.8999999999999997E-2</c:v>
                </c:pt>
                <c:pt idx="4">
                  <c:v>0.01</c:v>
                </c:pt>
                <c:pt idx="5" formatCode="0%">
                  <c:v>0.27700000000000002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3E6-4205-A97A-AF58F06070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576198240235569"/>
          <c:y val="0.11244964717181961"/>
          <c:w val="0.46626300781394658"/>
          <c:h val="0.805889175396282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Яке з тверджень, на Вашу думку, найбільше відповідає поточній ситуації в НАУ?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0F2-47E3-AFA4-FB61F4A30AE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0F2-47E3-AFA4-FB61F4A30AE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0F2-47E3-AFA4-FB61F4A30AE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20F2-47E3-AFA4-FB61F4A30AE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20F2-47E3-AFA4-FB61F4A30AE4}"/>
              </c:ext>
            </c:extLst>
          </c:dPt>
          <c:dLbls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F2-47E3-AFA4-FB61F4A30A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197" b="0" i="0" u="none" strike="noStrike" kern="1200" baseline="0">
                    <a:solidFill>
                      <a:srgbClr val="101322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Ситуація дуже погана, критична - це системна криза на всіх рівнях, потрібні радикальні зміни</c:v>
                </c:pt>
                <c:pt idx="1">
                  <c:v>В Університеті накопичилося багато проблем, багато сфер потребують реформування - ситуація потребує уваги та втручання, Університет не розвивається</c:v>
                </c:pt>
                <c:pt idx="2">
                  <c:v>В Університеті є окремі проблеми, які потребують уваги, але ситуація некритична - в цілому ситуація задовільна</c:v>
                </c:pt>
                <c:pt idx="3">
                  <c:v>Усе добре, Університет працює ефективно, розвивається, іде правильним шляхом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0.109</c:v>
                </c:pt>
                <c:pt idx="1">
                  <c:v>0.248</c:v>
                </c:pt>
                <c:pt idx="2">
                  <c:v>0.51500000000000001</c:v>
                </c:pt>
                <c:pt idx="3">
                  <c:v>0.109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0F2-47E3-AFA4-FB61F4A30A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4991312"/>
        <c:axId val="344990920"/>
      </c:barChart>
      <c:valAx>
        <c:axId val="344990920"/>
        <c:scaling>
          <c:orientation val="minMax"/>
          <c:max val="0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44991312"/>
        <c:crosses val="autoZero"/>
        <c:crossBetween val="between"/>
        <c:minorUnit val="1.0000000000000002E-2"/>
      </c:valAx>
      <c:catAx>
        <c:axId val="3449913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44990920"/>
        <c:crosses val="autoZero"/>
        <c:auto val="1"/>
        <c:lblAlgn val="l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Середнє арифметичне значення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середнє арифметичне значення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197" b="0" i="0" u="none" strike="noStrike" kern="1200" baseline="0">
                    <a:solidFill>
                      <a:srgbClr val="101322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Мотивація студентів до навчання</c:v>
                </c:pt>
                <c:pt idx="1">
                  <c:v>Рівень навчання студентів, їх успішність</c:v>
                </c:pt>
                <c:pt idx="2">
                  <c:v>Дотримання принципів академічної доброчесності</c:v>
                </c:pt>
                <c:pt idx="3">
                  <c:v>Загальний рівень викладання</c:v>
                </c:pt>
                <c:pt idx="4">
                  <c:v>Наскільки в цілому задоволені функціонуванням НАУ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2.8</c:v>
                </c:pt>
                <c:pt idx="1">
                  <c:v>3.2</c:v>
                </c:pt>
                <c:pt idx="2">
                  <c:v>3.8</c:v>
                </c:pt>
                <c:pt idx="3">
                  <c:v>3.8</c:v>
                </c:pt>
                <c:pt idx="4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54-420B-9A73-91BC7BCE15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4991704"/>
        <c:axId val="344992096"/>
      </c:barChart>
      <c:catAx>
        <c:axId val="3449917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uk-UA"/>
          </a:p>
        </c:txPr>
        <c:crossAx val="344992096"/>
        <c:crosses val="autoZero"/>
        <c:auto val="1"/>
        <c:lblAlgn val="ctr"/>
        <c:lblOffset val="100"/>
        <c:noMultiLvlLbl val="0"/>
      </c:catAx>
      <c:valAx>
        <c:axId val="344992096"/>
        <c:scaling>
          <c:orientation val="minMax"/>
          <c:max val="5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44991704"/>
        <c:crosses val="autoZero"/>
        <c:crossBetween val="between"/>
        <c:min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 algn="ctr">
        <a:defRPr lang="ru-RU" sz="1100" b="0" i="0" u="none" strike="noStrike" kern="1200" baseline="0">
          <a:solidFill>
            <a:srgbClr val="101322">
              <a:lumMod val="65000"/>
              <a:lumOff val="35000"/>
            </a:srgbClr>
          </a:solidFill>
          <a:latin typeface="+mn-lt"/>
          <a:ea typeface="+mn-ea"/>
          <a:cs typeface="+mn-cs"/>
        </a:defRPr>
      </a:pPr>
      <a:endParaRPr lang="uk-UA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Середнє арифметичне значення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середнє арифметичне значення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Оплата праці</c:v>
                </c:pt>
                <c:pt idx="1">
                  <c:v>Перспективи кар'єрного росту та розвитку</c:v>
                </c:pt>
                <c:pt idx="2">
                  <c:v>Можливості стажування за кордоном</c:v>
                </c:pt>
                <c:pt idx="3">
                  <c:v>Можливість підвищувати викладацькі/професійні навики</c:v>
                </c:pt>
                <c:pt idx="4">
                  <c:v>Навантаження науковою роботою</c:v>
                </c:pt>
                <c:pt idx="5">
                  <c:v>Навантаження адміністративною роботою</c:v>
                </c:pt>
                <c:pt idx="6">
                  <c:v>Навантаження викладацькою роботою</c:v>
                </c:pt>
                <c:pt idx="7">
                  <c:v>Підходи до обрахунку та розподілу годин навантаження</c:v>
                </c:pt>
                <c:pt idx="8">
                  <c:v>Комунікація, стосунки з керівництвом університету</c:v>
                </c:pt>
                <c:pt idx="9">
                  <c:v>Комунікація, стосунки з керівництвом факультету</c:v>
                </c:pt>
                <c:pt idx="10">
                  <c:v>Комунікація, стосунки з керівництвом кафедри</c:v>
                </c:pt>
                <c:pt idx="11">
                  <c:v>Комунікація, стосунки з колегами</c:v>
                </c:pt>
                <c:pt idx="12">
                  <c:v>Комунікація студентів з викладачами/працівниками</c:v>
                </c:pt>
                <c:pt idx="13">
                  <c:v>Комунікація викладача зі студентами</c:v>
                </c:pt>
                <c:pt idx="14">
                  <c:v>Рівень підготовки абітурієнтів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1.9</c:v>
                </c:pt>
                <c:pt idx="1">
                  <c:v>2.8</c:v>
                </c:pt>
                <c:pt idx="2">
                  <c:v>2.7</c:v>
                </c:pt>
                <c:pt idx="3">
                  <c:v>3.5</c:v>
                </c:pt>
                <c:pt idx="4">
                  <c:v>3.5</c:v>
                </c:pt>
                <c:pt idx="5">
                  <c:v>3</c:v>
                </c:pt>
                <c:pt idx="6">
                  <c:v>3.9</c:v>
                </c:pt>
                <c:pt idx="7">
                  <c:v>3.7</c:v>
                </c:pt>
                <c:pt idx="8">
                  <c:v>3.4</c:v>
                </c:pt>
                <c:pt idx="9">
                  <c:v>4.0999999999999996</c:v>
                </c:pt>
                <c:pt idx="10">
                  <c:v>4.4000000000000004</c:v>
                </c:pt>
                <c:pt idx="11">
                  <c:v>4.4000000000000004</c:v>
                </c:pt>
                <c:pt idx="12">
                  <c:v>3.6</c:v>
                </c:pt>
                <c:pt idx="13">
                  <c:v>4.0999999999999996</c:v>
                </c:pt>
                <c:pt idx="14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E8-4C6A-8A56-09F433C2A2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4985824"/>
        <c:axId val="344986216"/>
      </c:barChart>
      <c:catAx>
        <c:axId val="3449858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uk-UA"/>
          </a:p>
        </c:txPr>
        <c:crossAx val="344986216"/>
        <c:crosses val="autoZero"/>
        <c:auto val="1"/>
        <c:lblAlgn val="ctr"/>
        <c:lblOffset val="100"/>
        <c:noMultiLvlLbl val="0"/>
      </c:catAx>
      <c:valAx>
        <c:axId val="344986216"/>
        <c:scaling>
          <c:orientation val="minMax"/>
          <c:max val="5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44985824"/>
        <c:crosses val="autoZero"/>
        <c:crossBetween val="between"/>
        <c:min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 algn="ctr">
        <a:defRPr lang="ru-RU" sz="1100" b="0" i="0" u="none" strike="noStrike" kern="1200" baseline="0">
          <a:solidFill>
            <a:srgbClr val="101322">
              <a:lumMod val="65000"/>
              <a:lumOff val="35000"/>
            </a:srgbClr>
          </a:solidFill>
          <a:latin typeface="+mn-lt"/>
          <a:ea typeface="+mn-ea"/>
          <a:cs typeface="+mn-cs"/>
        </a:defRPr>
      </a:pPr>
      <a:endParaRPr lang="uk-UA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Середнє арифметичне значення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середнє арифметичне значення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Співпраця з роботодавцями</c:v>
                </c:pt>
                <c:pt idx="1">
                  <c:v>Співпраця з бізнесом, залучення інвестицій</c:v>
                </c:pt>
                <c:pt idx="2">
                  <c:v>Збалансованість структури Університету</c:v>
                </c:pt>
                <c:pt idx="3">
                  <c:v>Можливість впливати на ухвалення рішень</c:v>
                </c:pt>
                <c:pt idx="4">
                  <c:v>Поінформованість про діяльність Університету</c:v>
                </c:pt>
                <c:pt idx="5">
                  <c:v>Документообіг, у т. ч. електронний, рівень бюрократії</c:v>
                </c:pt>
                <c:pt idx="6">
                  <c:v>Рівень інформатизації процесів</c:v>
                </c:pt>
                <c:pt idx="7">
                  <c:v>Корпоративна культура</c:v>
                </c:pt>
                <c:pt idx="8">
                  <c:v>Інновативність, запровадження нових програм тощо</c:v>
                </c:pt>
                <c:pt idx="9">
                  <c:v>Діяльність Університету на міжнародному рівні</c:v>
                </c:pt>
                <c:pt idx="10">
                  <c:v>Стратегія, перспектива розвитку Університету</c:v>
                </c:pt>
                <c:pt idx="11">
                  <c:v>Позиція Університету в суспільному житті України</c:v>
                </c:pt>
                <c:pt idx="12">
                  <c:v> </c:v>
                </c:pt>
                <c:pt idx="14">
                  <c:v>Створення комфортних умов роботи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3.3</c:v>
                </c:pt>
                <c:pt idx="1">
                  <c:v>3</c:v>
                </c:pt>
                <c:pt idx="2">
                  <c:v>2.9</c:v>
                </c:pt>
                <c:pt idx="3">
                  <c:v>2.5</c:v>
                </c:pt>
                <c:pt idx="4">
                  <c:v>3.9</c:v>
                </c:pt>
                <c:pt idx="5">
                  <c:v>3.3</c:v>
                </c:pt>
                <c:pt idx="6">
                  <c:v>3.8</c:v>
                </c:pt>
                <c:pt idx="7">
                  <c:v>3.4</c:v>
                </c:pt>
                <c:pt idx="8">
                  <c:v>3.5</c:v>
                </c:pt>
                <c:pt idx="9">
                  <c:v>3.3</c:v>
                </c:pt>
                <c:pt idx="10">
                  <c:v>3.4</c:v>
                </c:pt>
                <c:pt idx="11">
                  <c:v>3.4</c:v>
                </c:pt>
                <c:pt idx="12">
                  <c:v>2.2000000000000002</c:v>
                </c:pt>
                <c:pt idx="13">
                  <c:v>2.2000000000000002</c:v>
                </c:pt>
                <c:pt idx="14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1C-45B4-9A1C-531784B1A0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4987392"/>
        <c:axId val="344988176"/>
      </c:barChart>
      <c:catAx>
        <c:axId val="3449873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uk-UA"/>
          </a:p>
        </c:txPr>
        <c:crossAx val="344988176"/>
        <c:crosses val="autoZero"/>
        <c:auto val="1"/>
        <c:lblAlgn val="ctr"/>
        <c:lblOffset val="100"/>
        <c:noMultiLvlLbl val="0"/>
      </c:catAx>
      <c:valAx>
        <c:axId val="344988176"/>
        <c:scaling>
          <c:orientation val="minMax"/>
          <c:max val="5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44987392"/>
        <c:crosses val="autoZero"/>
        <c:crossBetween val="between"/>
        <c:min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 algn="ctr">
        <a:defRPr lang="ru-RU" sz="1100" b="0" i="0" u="none" strike="noStrike" kern="1200" baseline="0">
          <a:solidFill>
            <a:srgbClr val="101322">
              <a:lumMod val="65000"/>
              <a:lumOff val="35000"/>
            </a:srgbClr>
          </a:solidFill>
          <a:latin typeface="+mn-lt"/>
          <a:ea typeface="+mn-ea"/>
          <a:cs typeface="+mn-cs"/>
        </a:defRPr>
      </a:pPr>
      <a:endParaRPr lang="uk-UA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Які саме ключові чинники визначають Ваше незадоволення ситуацією у НАУ?</c:v>
                </c:pt>
              </c:strCache>
            </c:strRef>
          </c:tx>
          <c:invertIfNegative val="0"/>
          <c:dLbls>
            <c:dLbl>
              <c:idx val="6"/>
              <c:layout>
                <c:manualLayout>
                  <c:x val="-2.3515633985503594E-16"/>
                  <c:y val="-9.194025209316002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D2-4DC8-9001-03740989C16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Зниження авторитету Університету, втрата лідерських позицій</c:v>
                </c:pt>
                <c:pt idx="1">
                  <c:v>Низький рівень інформатизації та автоматизації процесів</c:v>
                </c:pt>
                <c:pt idx="2">
                  <c:v>Неефективне управління</c:v>
                </c:pt>
                <c:pt idx="3">
                  <c:v>Корпоративна культура</c:v>
                </c:pt>
                <c:pt idx="4">
                  <c:v>Неможливість критичних висловлювань</c:v>
                </c:pt>
                <c:pt idx="5">
                  <c:v>Відсутність/погана комунікація</c:v>
                </c:pt>
                <c:pt idx="6">
                  <c:v>Стан матеріально-технічної бази</c:v>
                </c:pt>
                <c:pt idx="7">
                  <c:v>Недостатньо часу для наукової діяльності</c:v>
                </c:pt>
                <c:pt idx="8">
                  <c:v>Велике навантаження</c:v>
                </c:pt>
                <c:pt idx="9">
                  <c:v>Недостатній соціальний пакет</c:v>
                </c:pt>
                <c:pt idx="10">
                  <c:v>Непрозора система оплати</c:v>
                </c:pt>
                <c:pt idx="11">
                  <c:v>Низький рівень оплати</c:v>
                </c:pt>
                <c:pt idx="12">
                  <c:v>Абсолютно всім задоволений</c:v>
                </c:pt>
              </c:strCache>
            </c:strRef>
          </c:cat>
          <c:val>
            <c:numRef>
              <c:f>Лист1!$B$2:$B$14</c:f>
              <c:numCache>
                <c:formatCode>0.00%</c:formatCode>
                <c:ptCount val="13"/>
                <c:pt idx="0">
                  <c:v>0.23799999999999999</c:v>
                </c:pt>
                <c:pt idx="1">
                  <c:v>0.02</c:v>
                </c:pt>
                <c:pt idx="2">
                  <c:v>0.158</c:v>
                </c:pt>
                <c:pt idx="3">
                  <c:v>5.8999999999999997E-2</c:v>
                </c:pt>
                <c:pt idx="4">
                  <c:v>6.9000000000000006E-2</c:v>
                </c:pt>
                <c:pt idx="5">
                  <c:v>8.8999999999999996E-2</c:v>
                </c:pt>
                <c:pt idx="6">
                  <c:v>0.68300000000000005</c:v>
                </c:pt>
                <c:pt idx="7">
                  <c:v>0.22800000000000001</c:v>
                </c:pt>
                <c:pt idx="8">
                  <c:v>0.26700000000000002</c:v>
                </c:pt>
                <c:pt idx="9">
                  <c:v>0.248</c:v>
                </c:pt>
                <c:pt idx="10">
                  <c:v>0.19800000000000001</c:v>
                </c:pt>
                <c:pt idx="11">
                  <c:v>0.80200000000000005</c:v>
                </c:pt>
                <c:pt idx="1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D2-4DC8-9001-03740989C1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6738440"/>
        <c:axId val="296741968"/>
      </c:barChart>
      <c:catAx>
        <c:axId val="2967384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uk-UA"/>
          </a:p>
        </c:txPr>
        <c:crossAx val="296741968"/>
        <c:crosses val="autoZero"/>
        <c:auto val="1"/>
        <c:lblAlgn val="ctr"/>
        <c:lblOffset val="100"/>
        <c:noMultiLvlLbl val="0"/>
      </c:catAx>
      <c:valAx>
        <c:axId val="296741968"/>
        <c:scaling>
          <c:orientation val="minMax"/>
          <c:max val="0.70000000000000007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crossAx val="2967384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 algn="ctr">
        <a:defRPr lang="ru-RU" sz="1100" b="0" i="0" u="none" strike="noStrike" kern="1200" baseline="0">
          <a:solidFill>
            <a:srgbClr val="101322">
              <a:lumMod val="65000"/>
              <a:lumOff val="35000"/>
            </a:srgbClr>
          </a:solidFill>
          <a:latin typeface="+mn-lt"/>
          <a:ea typeface="+mn-ea"/>
          <a:cs typeface="+mn-cs"/>
        </a:defRPr>
      </a:pPr>
      <a:endParaRPr lang="uk-UA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Які саме ключові чинники визначають Ваше незадоволення ситуацією у НАУ?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Неповага до професії</c:v>
                </c:pt>
                <c:pt idx="1">
                  <c:v>Відсутність працюючих ліфтів для НПП та здобувачів освіти</c:v>
                </c:pt>
                <c:pt idx="2">
                  <c:v>Відсутність / низький рівень взаємодії з роботодавцями</c:v>
                </c:pt>
                <c:pt idx="3">
                  <c:v>Відсутність / низький рівень взаємодії з бізнесом, зокрема інвестицій</c:v>
                </c:pt>
                <c:pt idx="4">
                  <c:v>Недостатня кваліфікація НПП кафедр</c:v>
                </c:pt>
                <c:pt idx="5">
                  <c:v>Недостатня мотивація студентів до навчання</c:v>
                </c:pt>
                <c:pt idx="6">
                  <c:v>Слабкий рівень підготовки абітурієнтів</c:v>
                </c:pt>
                <c:pt idx="7">
                  <c:v>Толерування академічної недоброчесності</c:v>
                </c:pt>
                <c:pt idx="8">
                  <c:v>Недостатній рівень автономії факультету</c:v>
                </c:pt>
                <c:pt idx="9">
                  <c:v>Недостатній рівень автономії кафедри</c:v>
                </c:pt>
                <c:pt idx="10">
                  <c:v>Недостатній рівень академічної свободи</c:v>
                </c:pt>
                <c:pt idx="11">
                  <c:v>Слабкі можливості міжнародної мобільності</c:v>
                </c:pt>
                <c:pt idx="12">
                  <c:v>Немає почуття розвитку, відсутні перспективи кар'єрного розвитку, професійне зростання</c:v>
                </c:pt>
                <c:pt idx="13">
                  <c:v>Прояви дискримінації та нетолерантності</c:v>
                </c:pt>
                <c:pt idx="14">
                  <c:v>Високий рівень корупції</c:v>
                </c:pt>
              </c:strCache>
            </c:strRef>
          </c:cat>
          <c:val>
            <c:numRef>
              <c:f>Лист1!$B$2:$B$16</c:f>
              <c:numCache>
                <c:formatCode>0.00%</c:formatCode>
                <c:ptCount val="15"/>
                <c:pt idx="0">
                  <c:v>0.01</c:v>
                </c:pt>
                <c:pt idx="1">
                  <c:v>0.01</c:v>
                </c:pt>
                <c:pt idx="2">
                  <c:v>0.03</c:v>
                </c:pt>
                <c:pt idx="3">
                  <c:v>6.9000000000000006E-2</c:v>
                </c:pt>
                <c:pt idx="4">
                  <c:v>0.03</c:v>
                </c:pt>
                <c:pt idx="5">
                  <c:v>0.38600000000000001</c:v>
                </c:pt>
                <c:pt idx="6">
                  <c:v>0.248</c:v>
                </c:pt>
                <c:pt idx="7">
                  <c:v>0.01</c:v>
                </c:pt>
                <c:pt idx="8">
                  <c:v>0.02</c:v>
                </c:pt>
                <c:pt idx="9">
                  <c:v>0.03</c:v>
                </c:pt>
                <c:pt idx="10">
                  <c:v>0.04</c:v>
                </c:pt>
                <c:pt idx="11">
                  <c:v>8.8999999999999996E-2</c:v>
                </c:pt>
                <c:pt idx="12">
                  <c:v>0.17799999999999999</c:v>
                </c:pt>
                <c:pt idx="13">
                  <c:v>0.03</c:v>
                </c:pt>
                <c:pt idx="1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30-4A79-8EA1-2106EEAFA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6741576"/>
        <c:axId val="296743928"/>
      </c:barChart>
      <c:catAx>
        <c:axId val="2967415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sz="1050"/>
            </a:pPr>
            <a:endParaRPr lang="uk-UA"/>
          </a:p>
        </c:txPr>
        <c:crossAx val="296743928"/>
        <c:crosses val="autoZero"/>
        <c:auto val="1"/>
        <c:lblAlgn val="ctr"/>
        <c:lblOffset val="100"/>
        <c:noMultiLvlLbl val="0"/>
      </c:catAx>
      <c:valAx>
        <c:axId val="296743928"/>
        <c:scaling>
          <c:orientation val="minMax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crossAx val="2967415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 algn="ctr">
        <a:defRPr lang="ru-RU" sz="1100" b="0" i="0" u="none" strike="noStrike" kern="1200" baseline="0">
          <a:solidFill>
            <a:srgbClr val="101322">
              <a:lumMod val="65000"/>
              <a:lumOff val="35000"/>
            </a:srgbClr>
          </a:solidFill>
          <a:latin typeface="+mn-lt"/>
          <a:ea typeface="+mn-ea"/>
          <a:cs typeface="+mn-cs"/>
        </a:defRPr>
      </a:pPr>
      <a:endParaRPr lang="uk-UA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Якби у Вас була можливість впровадити будь-які зміни в життя НАУ, які зміни Ви би здійснили в першу чергу?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Збільшення фінансування</c:v>
                </c:pt>
                <c:pt idx="1">
                  <c:v>Залучення коштів з різних джерел</c:v>
                </c:pt>
                <c:pt idx="2">
                  <c:v>Регулярний моніторинг ситуації</c:v>
                </c:pt>
                <c:pt idx="3">
                  <c:v>Зменшення бюрократії</c:v>
                </c:pt>
                <c:pt idx="4">
                  <c:v>Покращення комунікації між підрозділами</c:v>
                </c:pt>
                <c:pt idx="5">
                  <c:v>Більше автономії викладачам, забезпечення академічної свободи</c:v>
                </c:pt>
                <c:pt idx="6">
                  <c:v>Більше автономії кафедр</c:v>
                </c:pt>
                <c:pt idx="7">
                  <c:v>Більше автономії факультетів</c:v>
                </c:pt>
                <c:pt idx="8">
                  <c:v>Аудит процесів</c:v>
                </c:pt>
                <c:pt idx="9">
                  <c:v>Більш прозора і чітка формалізація сфер відповідальності</c:v>
                </c:pt>
                <c:pt idx="10">
                  <c:v>Оновлення матеріально - технічної бази</c:v>
                </c:pt>
                <c:pt idx="11">
                  <c:v>Прозорі правила розподілу навантаження</c:v>
                </c:pt>
                <c:pt idx="12">
                  <c:v>Оновлення підходів до визначення оплати</c:v>
                </c:pt>
                <c:pt idx="13">
                  <c:v>Розширення соціального пакету</c:v>
                </c:pt>
                <c:pt idx="14">
                  <c:v>Підвищення оплати</c:v>
                </c:pt>
              </c:strCache>
            </c:strRef>
          </c:cat>
          <c:val>
            <c:numRef>
              <c:f>Лист1!$B$2:$B$16</c:f>
              <c:numCache>
                <c:formatCode>0.00%</c:formatCode>
                <c:ptCount val="15"/>
                <c:pt idx="0">
                  <c:v>0.14899999999999999</c:v>
                </c:pt>
                <c:pt idx="1">
                  <c:v>0.03</c:v>
                </c:pt>
                <c:pt idx="2">
                  <c:v>0.01</c:v>
                </c:pt>
                <c:pt idx="3">
                  <c:v>0.35599999999999998</c:v>
                </c:pt>
                <c:pt idx="4">
                  <c:v>9.9000000000000005E-2</c:v>
                </c:pt>
                <c:pt idx="5">
                  <c:v>0.11899999999999999</c:v>
                </c:pt>
                <c:pt idx="6">
                  <c:v>5.8999999999999997E-2</c:v>
                </c:pt>
                <c:pt idx="7">
                  <c:v>0.03</c:v>
                </c:pt>
                <c:pt idx="8">
                  <c:v>0.03</c:v>
                </c:pt>
                <c:pt idx="9">
                  <c:v>0.13900000000000001</c:v>
                </c:pt>
                <c:pt idx="10">
                  <c:v>0.68300000000000005</c:v>
                </c:pt>
                <c:pt idx="11">
                  <c:v>0.20799999999999999</c:v>
                </c:pt>
                <c:pt idx="12">
                  <c:v>0.27700000000000002</c:v>
                </c:pt>
                <c:pt idx="13">
                  <c:v>0.28699999999999998</c:v>
                </c:pt>
                <c:pt idx="14">
                  <c:v>0.85099999999999998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15-45D3-8033-F3CC7B3B67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6741184"/>
        <c:axId val="296745104"/>
      </c:barChart>
      <c:catAx>
        <c:axId val="2967411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uk-UA"/>
          </a:p>
        </c:txPr>
        <c:crossAx val="296745104"/>
        <c:crosses val="autoZero"/>
        <c:auto val="1"/>
        <c:lblAlgn val="ctr"/>
        <c:lblOffset val="100"/>
        <c:noMultiLvlLbl val="0"/>
      </c:catAx>
      <c:valAx>
        <c:axId val="296745104"/>
        <c:scaling>
          <c:orientation val="minMax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crossAx val="2967411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 algn="ctr">
        <a:defRPr lang="ru-RU" sz="1100" b="0" i="0" u="none" strike="noStrike" kern="1200" baseline="0">
          <a:solidFill>
            <a:srgbClr val="101322">
              <a:lumMod val="65000"/>
              <a:lumOff val="35000"/>
            </a:srgbClr>
          </a:solidFill>
          <a:latin typeface="+mn-lt"/>
          <a:ea typeface="+mn-ea"/>
          <a:cs typeface="+mn-cs"/>
        </a:defRPr>
      </a:pPr>
      <a:endParaRPr lang="uk-UA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Якби у Вас була можливість впровадити будь-які зміни в життя НАУ, які зміни Ви би здійснили в першу чергу?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Налагодження співпраці з бізнесом, залучення інвестицій</c:v>
                </c:pt>
                <c:pt idx="1">
                  <c:v>Налагодження співпраці з потенційними роботодавцями</c:v>
                </c:pt>
                <c:pt idx="2">
                  <c:v>Посилення відповідальності за прояви академічної недоброчесності</c:v>
                </c:pt>
                <c:pt idx="3">
                  <c:v>Більше використання цифрових технологій</c:v>
                </c:pt>
                <c:pt idx="4">
                  <c:v>Залучення більше молоді</c:v>
                </c:pt>
                <c:pt idx="5">
                  <c:v>Оновлення кадрів</c:v>
                </c:pt>
                <c:pt idx="6">
                  <c:v>Проведення атестації співробітників</c:v>
                </c:pt>
                <c:pt idx="7">
                  <c:v>Стажування за кордоном</c:v>
                </c:pt>
                <c:pt idx="8">
                  <c:v>Допомога з підвищенням кваліфікації</c:v>
                </c:pt>
                <c:pt idx="9">
                  <c:v>Стимулювання наукової діяльності</c:v>
                </c:pt>
                <c:pt idx="10">
                  <c:v>Прозорість розподілу коштів</c:v>
                </c:pt>
                <c:pt idx="11">
                  <c:v>Проведення фінансового аудиту</c:v>
                </c:pt>
              </c:strCache>
            </c:strRef>
          </c:cat>
          <c:val>
            <c:numRef>
              <c:f>Лист1!$B$2:$B$13</c:f>
              <c:numCache>
                <c:formatCode>0.00%</c:formatCode>
                <c:ptCount val="12"/>
                <c:pt idx="0">
                  <c:v>5.8999999999999997E-2</c:v>
                </c:pt>
                <c:pt idx="1">
                  <c:v>5.8999999999999997E-2</c:v>
                </c:pt>
                <c:pt idx="2">
                  <c:v>5.8999999999999997E-2</c:v>
                </c:pt>
                <c:pt idx="3">
                  <c:v>5.8999999999999997E-2</c:v>
                </c:pt>
                <c:pt idx="4">
                  <c:v>0.109</c:v>
                </c:pt>
                <c:pt idx="5">
                  <c:v>7.9000000000000001E-2</c:v>
                </c:pt>
                <c:pt idx="6">
                  <c:v>0.03</c:v>
                </c:pt>
                <c:pt idx="7">
                  <c:v>0.188</c:v>
                </c:pt>
                <c:pt idx="8">
                  <c:v>9.9000000000000005E-2</c:v>
                </c:pt>
                <c:pt idx="9">
                  <c:v>0.29699999999999999</c:v>
                </c:pt>
                <c:pt idx="10">
                  <c:v>0.11899999999999999</c:v>
                </c:pt>
                <c:pt idx="1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77-4C02-9F25-C7D93669DF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6743144"/>
        <c:axId val="296739616"/>
      </c:barChart>
      <c:catAx>
        <c:axId val="2967431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uk-UA"/>
          </a:p>
        </c:txPr>
        <c:crossAx val="296739616"/>
        <c:crosses val="autoZero"/>
        <c:auto val="1"/>
        <c:lblAlgn val="ctr"/>
        <c:lblOffset val="100"/>
        <c:noMultiLvlLbl val="0"/>
      </c:catAx>
      <c:valAx>
        <c:axId val="296739616"/>
        <c:scaling>
          <c:orientation val="minMax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crossAx val="2967431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 algn="ctr">
        <a:defRPr lang="ru-RU" sz="1100" b="0" i="0" u="none" strike="noStrike" kern="1200" baseline="0">
          <a:solidFill>
            <a:srgbClr val="101322">
              <a:lumMod val="65000"/>
              <a:lumOff val="35000"/>
            </a:srgbClr>
          </a:solidFill>
          <a:latin typeface="+mn-lt"/>
          <a:ea typeface="+mn-ea"/>
          <a:cs typeface="+mn-cs"/>
        </a:defRPr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8254935057720857"/>
          <c:y val="6.1486715127353965E-2"/>
        </c:manualLayout>
      </c:layout>
      <c:overlay val="0"/>
      <c:txPr>
        <a:bodyPr/>
        <a:lstStyle/>
        <a:p>
          <a:pPr algn="ctr" rtl="0">
            <a:defRPr lang="ru-RU" sz="1600" b="1" i="0" u="none" strike="noStrike" kern="1200" spc="0" baseline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Ваш вік</c:v>
                </c:pt>
              </c:strCache>
            </c:strRef>
          </c:tx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uk-UA"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045-4B5C-8B2E-3FA1C61475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uk-UA" sz="1197" b="0" i="0" u="none" strike="noStrike" kern="1200" baseline="0">
                    <a:solidFill>
                      <a:srgbClr val="101322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&lt;29 років</c:v>
                </c:pt>
                <c:pt idx="1">
                  <c:v>30-39 років</c:v>
                </c:pt>
                <c:pt idx="2">
                  <c:v>40-49 років</c:v>
                </c:pt>
                <c:pt idx="3">
                  <c:v>50-59 років</c:v>
                </c:pt>
                <c:pt idx="4">
                  <c:v>60+ років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0.03</c:v>
                </c:pt>
                <c:pt idx="1">
                  <c:v>0.16800000000000001</c:v>
                </c:pt>
                <c:pt idx="2" formatCode="0%">
                  <c:v>0.40600000000000003</c:v>
                </c:pt>
                <c:pt idx="3">
                  <c:v>0.28699999999999998</c:v>
                </c:pt>
                <c:pt idx="4" formatCode="0%">
                  <c:v>0.109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45-4B5C-8B2E-3FA1C61475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693762561735552"/>
          <c:y val="0.17226843881626061"/>
          <c:w val="0.40708860631646987"/>
          <c:h val="0.76384325993559055"/>
        </c:manualLayout>
      </c:layout>
      <c:overlay val="0"/>
      <c:txPr>
        <a:bodyPr/>
        <a:lstStyle/>
        <a:p>
          <a:pPr algn="ctr">
            <a:defRPr lang="ru-RU" sz="1197" b="0" i="0" u="none" strike="noStrike" kern="1200" baseline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Якою Ви особисто бачите місію НАУ?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Інше</c:v>
                </c:pt>
                <c:pt idx="1">
                  <c:v>Інноваційний університет</c:v>
                </c:pt>
                <c:pt idx="2">
                  <c:v>Науково-дослідницький університет, центр науки</c:v>
                </c:pt>
                <c:pt idx="3">
                  <c:v>Бути найкращим університетом України, лідер в освіті</c:v>
                </c:pt>
                <c:pt idx="4">
                  <c:v>Агент суспільних змін</c:v>
                </c:pt>
                <c:pt idx="5">
                  <c:v>Підготовка національної еліти</c:v>
                </c:pt>
                <c:pt idx="6">
                  <c:v>Можливість реалізації для молоді</c:v>
                </c:pt>
                <c:pt idx="7">
                  <c:v>Підготовка розвинених всебічно особистостей</c:v>
                </c:pt>
                <c:pt idx="8">
                  <c:v>Якісна освіта</c:v>
                </c:pt>
                <c:pt idx="9">
                  <c:v>Підготовка найкращих фахівців</c:v>
                </c:pt>
              </c:strCache>
            </c:strRef>
          </c:cat>
          <c:val>
            <c:numRef>
              <c:f>Лист1!$B$2:$B$11</c:f>
              <c:numCache>
                <c:formatCode>0.00%</c:formatCode>
                <c:ptCount val="10"/>
                <c:pt idx="0">
                  <c:v>0.01</c:v>
                </c:pt>
                <c:pt idx="1">
                  <c:v>0.109</c:v>
                </c:pt>
                <c:pt idx="2">
                  <c:v>5.8999999999999997E-2</c:v>
                </c:pt>
                <c:pt idx="3">
                  <c:v>6.9000000000000006E-2</c:v>
                </c:pt>
                <c:pt idx="4">
                  <c:v>0.01</c:v>
                </c:pt>
                <c:pt idx="5">
                  <c:v>8.8999999999999996E-2</c:v>
                </c:pt>
                <c:pt idx="6">
                  <c:v>0.04</c:v>
                </c:pt>
                <c:pt idx="7">
                  <c:v>6.9000000000000006E-2</c:v>
                </c:pt>
                <c:pt idx="8">
                  <c:v>0.35599999999999998</c:v>
                </c:pt>
                <c:pt idx="9">
                  <c:v>0.17799999999999999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9B-47D5-913B-BA80B3C9DA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6739224"/>
        <c:axId val="296744712"/>
      </c:barChart>
      <c:catAx>
        <c:axId val="2967392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uk-UA"/>
          </a:p>
        </c:txPr>
        <c:crossAx val="296744712"/>
        <c:crosses val="autoZero"/>
        <c:auto val="1"/>
        <c:lblAlgn val="ctr"/>
        <c:lblOffset val="100"/>
        <c:noMultiLvlLbl val="0"/>
      </c:catAx>
      <c:valAx>
        <c:axId val="296744712"/>
        <c:scaling>
          <c:orientation val="minMax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crossAx val="2967392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 algn="ctr">
        <a:defRPr lang="ru-RU" sz="1100" b="0" i="0" u="none" strike="noStrike" kern="1200" baseline="0">
          <a:solidFill>
            <a:srgbClr val="101322">
              <a:lumMod val="65000"/>
              <a:lumOff val="35000"/>
            </a:srgbClr>
          </a:solidFill>
          <a:latin typeface="+mn-lt"/>
          <a:ea typeface="+mn-ea"/>
          <a:cs typeface="+mn-cs"/>
        </a:defRPr>
      </a:pPr>
      <a:endParaRPr lang="uk-UA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04869201571898"/>
          <c:y val="9.0116903504727841E-2"/>
          <c:w val="0.79103006527502673"/>
          <c:h val="0.791740001986739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Уявіть, будь ласка, що Ваші близькі друзі або родичі запитують Вашу думку щодо того, чи варто їхнім дітям/онукам вступати до НАУ. Оцініть від 1 до 5 наскільки Ви рекомендуватиме вступати до НАУ, де 1 - точно не буду рекомендувати, а 5 - обов'язково рекоме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0.00%</c:formatCode>
                <c:ptCount val="5"/>
                <c:pt idx="0">
                  <c:v>8.8999999999999996E-2</c:v>
                </c:pt>
                <c:pt idx="1">
                  <c:v>6.9000000000000006E-2</c:v>
                </c:pt>
                <c:pt idx="2">
                  <c:v>0.218</c:v>
                </c:pt>
                <c:pt idx="3">
                  <c:v>0.26700000000000002</c:v>
                </c:pt>
                <c:pt idx="4">
                  <c:v>0.35599999999999998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04-4DBD-9652-6180A01017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6744320"/>
        <c:axId val="297830224"/>
      </c:barChart>
      <c:catAx>
        <c:axId val="296744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uk-UA"/>
          </a:p>
        </c:txPr>
        <c:crossAx val="297830224"/>
        <c:crosses val="autoZero"/>
        <c:auto val="1"/>
        <c:lblAlgn val="ctr"/>
        <c:lblOffset val="100"/>
        <c:noMultiLvlLbl val="0"/>
      </c:catAx>
      <c:valAx>
        <c:axId val="29783022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967443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 algn="ctr">
        <a:defRPr lang="ru-RU" sz="1100" b="0" i="0" u="none" strike="noStrike" kern="1200" baseline="0">
          <a:solidFill>
            <a:srgbClr val="101322">
              <a:lumMod val="65000"/>
              <a:lumOff val="35000"/>
            </a:srgbClr>
          </a:solidFill>
          <a:latin typeface="+mn-lt"/>
          <a:ea typeface="+mn-ea"/>
          <a:cs typeface="+mn-cs"/>
        </a:defRPr>
      </a:pPr>
      <a:endParaRPr lang="uk-UA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04869201571898"/>
          <c:y val="9.0116903504727841E-2"/>
          <c:w val="0.79103006527502673"/>
          <c:h val="0.791740001986739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Оцініть роботу офіційного сайту НАУ за 5-бальною шкалою, де 1 - зовсім не задоволений а 5 - повністю задоволений роботою сайту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0.04</c:v>
                </c:pt>
                <c:pt idx="1">
                  <c:v>0.11899999999999999</c:v>
                </c:pt>
                <c:pt idx="2">
                  <c:v>0.22800000000000001</c:v>
                </c:pt>
                <c:pt idx="3">
                  <c:v>0.33700000000000002</c:v>
                </c:pt>
                <c:pt idx="4">
                  <c:v>0.27700000000000002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53-460A-A4F1-B0F4BBDD25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7827872"/>
        <c:axId val="297827088"/>
      </c:barChart>
      <c:catAx>
        <c:axId val="297827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uk-UA"/>
          </a:p>
        </c:txPr>
        <c:crossAx val="297827088"/>
        <c:crosses val="autoZero"/>
        <c:auto val="1"/>
        <c:lblAlgn val="ctr"/>
        <c:lblOffset val="100"/>
        <c:noMultiLvlLbl val="0"/>
      </c:catAx>
      <c:valAx>
        <c:axId val="29782708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978278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 algn="ctr">
        <a:defRPr lang="ru-RU" sz="1100" b="0" i="0" u="none" strike="noStrike" kern="1200" baseline="0">
          <a:solidFill>
            <a:srgbClr val="101322">
              <a:lumMod val="65000"/>
              <a:lumOff val="35000"/>
            </a:srgbClr>
          </a:solidFill>
          <a:latin typeface="+mn-lt"/>
          <a:ea typeface="+mn-ea"/>
          <a:cs typeface="+mn-cs"/>
        </a:defRPr>
      </a:pPr>
      <a:endParaRPr lang="uk-UA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04869201571898"/>
          <c:y val="9.0116903504727841E-2"/>
          <c:w val="0.79103006527502673"/>
          <c:h val="0.791740001986739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Оцініть роботу офіційних ресурсів КАІ в соціальних мережах (FB, Twitter, Telegram, Instagram) за 5-бальною шкалою, де 1 - зовсім не задоволений а 5 - повністю задоволений роботою сайту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0.04</c:v>
                </c:pt>
                <c:pt idx="1">
                  <c:v>9.9000000000000005E-2</c:v>
                </c:pt>
                <c:pt idx="2">
                  <c:v>0.17799999999999999</c:v>
                </c:pt>
                <c:pt idx="3">
                  <c:v>0.32700000000000001</c:v>
                </c:pt>
                <c:pt idx="4">
                  <c:v>0.35599999999999998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E3-4203-B931-EA34C8D59C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7828264"/>
        <c:axId val="297825520"/>
      </c:barChart>
      <c:catAx>
        <c:axId val="297828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uk-UA"/>
          </a:p>
        </c:txPr>
        <c:crossAx val="297825520"/>
        <c:crosses val="autoZero"/>
        <c:auto val="1"/>
        <c:lblAlgn val="ctr"/>
        <c:lblOffset val="100"/>
        <c:noMultiLvlLbl val="0"/>
      </c:catAx>
      <c:valAx>
        <c:axId val="29782552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978282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 algn="ctr">
        <a:defRPr lang="ru-RU" sz="1100" b="0" i="0" u="none" strike="noStrike" kern="1200" baseline="0">
          <a:solidFill>
            <a:srgbClr val="101322">
              <a:lumMod val="65000"/>
              <a:lumOff val="35000"/>
            </a:srgbClr>
          </a:solidFill>
          <a:latin typeface="+mn-lt"/>
          <a:ea typeface="+mn-ea"/>
          <a:cs typeface="+mn-cs"/>
        </a:defRPr>
      </a:pPr>
      <a:endParaRPr lang="uk-UA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04869201571898"/>
          <c:y val="9.0116903504727841E-2"/>
          <c:w val="0.79103006527502673"/>
          <c:h val="0.791740001986739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Оцініть задоволеність рівнем адаптації роботи Університету до умов правового режиму воєнного часу за 5-бальною шкалою, де 1 - зовсім не задоволений а 5 - повністю задоволений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0.00%</c:formatCode>
                <c:ptCount val="5"/>
                <c:pt idx="0">
                  <c:v>5.8999999999999997E-2</c:v>
                </c:pt>
                <c:pt idx="1">
                  <c:v>0.11899999999999999</c:v>
                </c:pt>
                <c:pt idx="2">
                  <c:v>0.26700000000000002</c:v>
                </c:pt>
                <c:pt idx="3">
                  <c:v>0.307</c:v>
                </c:pt>
                <c:pt idx="4">
                  <c:v>0.248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01-4889-B699-B48B8EB9B3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7829048"/>
        <c:axId val="297831400"/>
      </c:barChart>
      <c:catAx>
        <c:axId val="297829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uk-UA"/>
          </a:p>
        </c:txPr>
        <c:crossAx val="297831400"/>
        <c:crosses val="autoZero"/>
        <c:auto val="1"/>
        <c:lblAlgn val="ctr"/>
        <c:lblOffset val="100"/>
        <c:noMultiLvlLbl val="0"/>
      </c:catAx>
      <c:valAx>
        <c:axId val="29783140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978290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 algn="ctr">
        <a:defRPr lang="ru-RU" sz="1100" b="0" i="0" u="none" strike="noStrike" kern="1200" baseline="0">
          <a:solidFill>
            <a:srgbClr val="101322">
              <a:lumMod val="65000"/>
              <a:lumOff val="35000"/>
            </a:srgbClr>
          </a:solidFill>
          <a:latin typeface="+mn-lt"/>
          <a:ea typeface="+mn-ea"/>
          <a:cs typeface="+mn-cs"/>
        </a:defRPr>
      </a:pPr>
      <a:endParaRPr lang="uk-UA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1400" b="1" i="0" u="none" strike="noStrike" kern="1200" spc="0" baseline="0" dirty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i="0" u="none" strike="noStrike" kern="1200" spc="0" baseline="0" dirty="0" err="1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Наскільки</a:t>
            </a:r>
            <a:r>
              <a:rPr lang="ru-RU" sz="1200" b="1" i="0" u="none" strike="noStrike" kern="1200" spc="0" baseline="0" dirty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spc="0" baseline="0" dirty="0" err="1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актуальним</a:t>
            </a:r>
            <a:r>
              <a:rPr lang="ru-RU" sz="1200" b="1" i="0" u="none" strike="noStrike" kern="1200" spc="0" baseline="0" dirty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 є </a:t>
            </a:r>
            <a:r>
              <a:rPr lang="ru-RU" sz="1200" b="1" i="0" u="none" strike="noStrike" kern="1200" spc="0" baseline="0" dirty="0" err="1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створення</a:t>
            </a:r>
            <a:r>
              <a:rPr lang="ru-RU" sz="1200" b="1" i="0" u="none" strike="noStrike" kern="1200" spc="0" baseline="0" dirty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200" b="1" i="0" u="none" strike="noStrike" kern="1200" spc="0" baseline="0" dirty="0" err="1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Університеті</a:t>
            </a:r>
            <a:r>
              <a:rPr lang="ru-RU" sz="1200" b="1" i="0" u="none" strike="noStrike" kern="1200" spc="0" baseline="0" dirty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spc="0" baseline="0" dirty="0" err="1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стаціонарних</a:t>
            </a:r>
            <a:r>
              <a:rPr lang="ru-RU" sz="1200" b="1" i="0" u="none" strike="noStrike" kern="1200" spc="0" baseline="0" dirty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spc="0" baseline="0" dirty="0" err="1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робочих</a:t>
            </a:r>
            <a:r>
              <a:rPr lang="ru-RU" sz="1200" b="1" i="0" u="none" strike="noStrike" kern="1200" spc="0" baseline="0" dirty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spc="0" baseline="0" dirty="0" err="1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місць</a:t>
            </a:r>
            <a:r>
              <a:rPr lang="ru-RU" sz="1200" b="1" i="0" u="none" strike="noStrike" kern="1200" spc="0" baseline="0" dirty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 НПП для </a:t>
            </a:r>
            <a:r>
              <a:rPr lang="ru-RU" sz="1200" b="1" i="0" u="none" strike="noStrike" kern="1200" spc="0" baseline="0" dirty="0" err="1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проведення</a:t>
            </a:r>
            <a:r>
              <a:rPr lang="ru-RU" sz="1200" b="1" i="0" u="none" strike="noStrike" kern="1200" spc="0" baseline="0" dirty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 занять у </a:t>
            </a:r>
            <a:r>
              <a:rPr lang="ru-RU" sz="1200" b="1" i="0" u="none" strike="noStrike" kern="1200" spc="0" baseline="0" dirty="0" err="1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дистанційному</a:t>
            </a:r>
            <a:r>
              <a:rPr lang="ru-RU" sz="1200" b="1" i="0" u="none" strike="noStrike" kern="1200" spc="0" baseline="0" dirty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spc="0" baseline="0" dirty="0" err="1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форматі</a:t>
            </a:r>
            <a:r>
              <a:rPr lang="ru-RU" sz="1200" b="1" i="0" u="none" strike="noStrike" kern="1200" spc="0" baseline="0" dirty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?</a:t>
            </a:r>
          </a:p>
        </c:rich>
      </c:tx>
      <c:layout>
        <c:manualLayout>
          <c:xMode val="edge"/>
          <c:yMode val="edge"/>
          <c:x val="8.9799511212415056E-2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Наскільки актуальним є створення в Університеті стаціонарних робочих місць НПП для проведення занять у дистанційному форматі?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fld id="{72AEA220-BB7C-4549-A55D-A5C61D3709DD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uk-U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9B3-4D84-A09D-FC3008B0E1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uk-UA" sz="1197" b="0" i="0" u="none" strike="noStrike" kern="1200" baseline="0">
                    <a:solidFill>
                      <a:srgbClr val="101322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Не актуально для мене</c:v>
                </c:pt>
                <c:pt idx="1">
                  <c:v>Покращить умови роботи</c:v>
                </c:pt>
                <c:pt idx="2">
                  <c:v>Надзвичайно актуальне питання</c:v>
                </c:pt>
                <c:pt idx="3">
                  <c:v>Складно відповісти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0.376</c:v>
                </c:pt>
                <c:pt idx="1">
                  <c:v>0.33700000000000002</c:v>
                </c:pt>
                <c:pt idx="2">
                  <c:v>0.218</c:v>
                </c:pt>
                <c:pt idx="3">
                  <c:v>6.9000000000000006E-2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B3-4D84-A09D-FC3008B0E1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693762561735552"/>
          <c:y val="0.30160597970872666"/>
          <c:w val="0.40708860631646987"/>
          <c:h val="0.63372524984504031"/>
        </c:manualLayout>
      </c:layout>
      <c:overlay val="0"/>
      <c:txPr>
        <a:bodyPr anchor="t" anchorCtr="0"/>
        <a:lstStyle/>
        <a:p>
          <a:pPr algn="ctr">
            <a:defRPr lang="ru-RU" sz="1197" b="0" i="0" u="none" strike="noStrike" kern="1200" baseline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1200" b="1" i="0" u="none" strike="noStrike" kern="1200" spc="0" baseline="0" dirty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i="0" u="none" strike="noStrike" kern="1200" spc="0" baseline="0" dirty="0" err="1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Якій</a:t>
            </a:r>
            <a:r>
              <a:rPr lang="ru-RU" sz="1200" b="1" i="0" u="none" strike="noStrike" kern="1200" spc="0" baseline="0" dirty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spc="0" baseline="0" dirty="0" err="1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формі</a:t>
            </a:r>
            <a:r>
              <a:rPr lang="ru-RU" sz="1200" b="1" i="0" u="none" strike="noStrike" kern="1200" spc="0" baseline="0" dirty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spc="0" baseline="0" dirty="0" err="1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навчального</a:t>
            </a:r>
            <a:r>
              <a:rPr lang="ru-RU" sz="1200" b="1" i="0" u="none" strike="noStrike" kern="1200" spc="0" baseline="0" dirty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spc="0" baseline="0" dirty="0" err="1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процесу</a:t>
            </a:r>
            <a:r>
              <a:rPr lang="ru-RU" sz="1200" b="1" i="0" u="none" strike="noStrike" kern="1200" spc="0" baseline="0" dirty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spc="0" baseline="0" dirty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200" b="1" i="0" u="none" strike="noStrike" kern="1200" spc="0" baseline="0" dirty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</a:br>
            <a:r>
              <a:rPr lang="ru-RU" sz="1200" b="1" i="0" u="none" strike="noStrike" kern="1200" spc="0" baseline="0" dirty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Ви </a:t>
            </a:r>
            <a:r>
              <a:rPr lang="ru-RU" sz="1200" b="1" i="0" u="none" strike="noStrike" kern="1200" spc="0" baseline="0" dirty="0" err="1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віддаєте</a:t>
            </a:r>
            <a:r>
              <a:rPr lang="ru-RU" sz="1200" b="1" i="0" u="none" strike="noStrike" kern="1200" spc="0" baseline="0" dirty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spc="0" baseline="0" dirty="0" err="1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перевагу</a:t>
            </a:r>
            <a:endParaRPr lang="ru-RU" sz="1200" b="1" i="0" u="none" strike="noStrike" kern="1200" spc="0" baseline="0" dirty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20056837119107979"/>
          <c:y val="6.1486923266108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964889751712204"/>
          <c:y val="0.32811999476181358"/>
          <c:w val="0.33605768878231923"/>
          <c:h val="0.5909258494424353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Якій формі навчального процесу Ви віддаєте перевагу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fld id="{B8F7808F-CB59-4781-8C53-CFB67309E13E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uk-U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D1B-497C-999E-A5CFF6C828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uk-UA" sz="1197" b="0" i="0" u="none" strike="noStrike" kern="1200" baseline="0">
                    <a:solidFill>
                      <a:srgbClr val="101322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Аудиторне (офлайн) навчання</c:v>
                </c:pt>
                <c:pt idx="1">
                  <c:v>Дистанційне (онлайн) навчання</c:v>
                </c:pt>
                <c:pt idx="2">
                  <c:v>Змішаний формат</c:v>
                </c:pt>
                <c:pt idx="3">
                  <c:v>Важко сказати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0.27700000000000002</c:v>
                </c:pt>
                <c:pt idx="1">
                  <c:v>8.8999999999999996E-2</c:v>
                </c:pt>
                <c:pt idx="2">
                  <c:v>0.61399999999999999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1B-497C-999E-A5CFF6C828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693762561735552"/>
          <c:y val="0.30160597970872666"/>
          <c:w val="0.40708860631646987"/>
          <c:h val="0.63372524984504031"/>
        </c:manualLayout>
      </c:layout>
      <c:overlay val="0"/>
      <c:txPr>
        <a:bodyPr/>
        <a:lstStyle/>
        <a:p>
          <a:pPr algn="ctr">
            <a:defRPr lang="ru-RU" sz="1197" b="0" i="0" u="none" strike="noStrike" kern="1200" baseline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1600" b="1" i="0" u="none" strike="noStrike" kern="1200" spc="0" baseline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 err="1"/>
              <a:t>Кількість</a:t>
            </a:r>
            <a:r>
              <a:rPr lang="ru-RU" sz="1200" dirty="0"/>
              <a:t> </a:t>
            </a:r>
            <a:r>
              <a:rPr lang="ru-RU" sz="1200" dirty="0" err="1"/>
              <a:t>дисциплін</a:t>
            </a:r>
            <a:r>
              <a:rPr lang="ru-RU" sz="1200" dirty="0"/>
              <a:t>,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ru-RU" sz="1200" dirty="0" err="1"/>
              <a:t>які</a:t>
            </a:r>
            <a:r>
              <a:rPr lang="ru-RU" sz="1200" dirty="0"/>
              <a:t> Ви </a:t>
            </a:r>
            <a:r>
              <a:rPr lang="ru-RU" sz="1200" dirty="0" err="1"/>
              <a:t>викладали</a:t>
            </a:r>
            <a:r>
              <a:rPr lang="ru-RU" sz="1200" dirty="0"/>
              <a:t>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ru-RU" sz="1200" dirty="0"/>
              <a:t>в поточному </a:t>
            </a:r>
            <a:r>
              <a:rPr lang="ru-RU" sz="1200" dirty="0" err="1"/>
              <a:t>навчальному</a:t>
            </a:r>
            <a:r>
              <a:rPr lang="ru-RU" sz="1200" dirty="0"/>
              <a:t> </a:t>
            </a:r>
            <a:r>
              <a:rPr lang="ru-RU" sz="1200" dirty="0" err="1"/>
              <a:t>році</a:t>
            </a:r>
            <a:endParaRPr lang="ru-RU" sz="1200" dirty="0"/>
          </a:p>
        </c:rich>
      </c:tx>
      <c:layout>
        <c:manualLayout>
          <c:xMode val="edge"/>
          <c:yMode val="edge"/>
          <c:x val="0.11398701911908778"/>
          <c:y val="2.6969238125966657E-3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дисциплін, які Ви викладали в поточному навчальному році</c:v>
                </c:pt>
              </c:strCache>
            </c:strRef>
          </c:tx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1C-41D4-84A3-4D9F5EA352BD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1C-41D4-84A3-4D9F5EA352BD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1C-41D4-84A3-4D9F5EA352BD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1C-41D4-84A3-4D9F5EA352B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1</c:v>
                </c:pt>
                <c:pt idx="1">
                  <c:v>2-3</c:v>
                </c:pt>
                <c:pt idx="2">
                  <c:v>4-5</c:v>
                </c:pt>
                <c:pt idx="3">
                  <c:v>більше 5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7.9000000000000001E-2</c:v>
                </c:pt>
                <c:pt idx="1">
                  <c:v>0.29699999999999999</c:v>
                </c:pt>
                <c:pt idx="2">
                  <c:v>0.38600000000000001</c:v>
                </c:pt>
                <c:pt idx="3">
                  <c:v>0.23799999999999999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1C-41D4-84A3-4D9F5EA352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693762561735552"/>
          <c:y val="0.36627475015495969"/>
          <c:w val="0.38704664128228178"/>
          <c:h val="0.56983694859689138"/>
        </c:manualLayout>
      </c:layout>
      <c:overlay val="0"/>
      <c:txPr>
        <a:bodyPr/>
        <a:lstStyle/>
        <a:p>
          <a:pPr algn="ctr">
            <a:defRPr/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 algn="ctr">
        <a:defRPr lang="ru-RU" sz="1197" b="0" i="0" u="none" strike="noStrike" kern="1200" baseline="0">
          <a:solidFill>
            <a:srgbClr val="101322">
              <a:lumMod val="75000"/>
              <a:lumOff val="25000"/>
            </a:srgbClr>
          </a:solidFill>
          <a:latin typeface="+mn-lt"/>
          <a:ea typeface="+mn-ea"/>
          <a:cs typeface="+mn-cs"/>
        </a:defRPr>
      </a:pPr>
      <a:endParaRPr lang="uk-UA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Які платформи Ви використовуєте для проведення навчальних занять дистанційно?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Інше</c:v>
                </c:pt>
                <c:pt idx="1">
                  <c:v>Електронна пошта</c:v>
                </c:pt>
                <c:pt idx="2">
                  <c:v>Meet</c:v>
                </c:pt>
                <c:pt idx="3">
                  <c:v>Viber / Telegram</c:v>
                </c:pt>
                <c:pt idx="4">
                  <c:v>Zoom</c:v>
                </c:pt>
                <c:pt idx="5">
                  <c:v>Moodle</c:v>
                </c:pt>
                <c:pt idx="6">
                  <c:v>Google Classroom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0.01</c:v>
                </c:pt>
                <c:pt idx="1">
                  <c:v>0.376</c:v>
                </c:pt>
                <c:pt idx="2">
                  <c:v>0.67300000000000004</c:v>
                </c:pt>
                <c:pt idx="3">
                  <c:v>0.218</c:v>
                </c:pt>
                <c:pt idx="4">
                  <c:v>0.14899999999999999</c:v>
                </c:pt>
                <c:pt idx="5">
                  <c:v>0.03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FB-4FBD-A489-CBDF31E4B9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7830616"/>
        <c:axId val="297824736"/>
      </c:barChart>
      <c:catAx>
        <c:axId val="2978306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uk-UA"/>
          </a:p>
        </c:txPr>
        <c:crossAx val="297824736"/>
        <c:crosses val="autoZero"/>
        <c:auto val="1"/>
        <c:lblAlgn val="ctr"/>
        <c:lblOffset val="100"/>
        <c:noMultiLvlLbl val="0"/>
      </c:catAx>
      <c:valAx>
        <c:axId val="297824736"/>
        <c:scaling>
          <c:orientation val="minMax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crossAx val="2978306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 algn="ctr">
        <a:defRPr lang="ru-RU" sz="1100" b="0" i="0" u="none" strike="noStrike" kern="1200" baseline="0">
          <a:solidFill>
            <a:srgbClr val="101322">
              <a:lumMod val="65000"/>
              <a:lumOff val="35000"/>
            </a:srgbClr>
          </a:solidFill>
          <a:latin typeface="+mn-lt"/>
          <a:ea typeface="+mn-ea"/>
          <a:cs typeface="+mn-cs"/>
        </a:defRPr>
      </a:pPr>
      <a:endParaRPr lang="uk-UA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1600" b="1" i="0" u="none" strike="noStrike" kern="1200" spc="0" baseline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 err="1"/>
              <a:t>Наскільки</a:t>
            </a:r>
            <a:r>
              <a:rPr lang="ru-RU" sz="1200" dirty="0"/>
              <a:t> </a:t>
            </a:r>
            <a:r>
              <a:rPr lang="ru-RU" sz="1200" dirty="0" err="1"/>
              <a:t>актуальним</a:t>
            </a:r>
            <a:r>
              <a:rPr lang="ru-RU" sz="1200" dirty="0"/>
              <a:t> є </a:t>
            </a:r>
            <a:r>
              <a:rPr lang="ru-RU" sz="1200" dirty="0" err="1"/>
              <a:t>створення</a:t>
            </a:r>
            <a:r>
              <a:rPr lang="ru-RU" sz="1200" dirty="0"/>
              <a:t> в </a:t>
            </a:r>
            <a:r>
              <a:rPr lang="ru-RU" sz="1200" dirty="0" err="1"/>
              <a:t>Університеті</a:t>
            </a:r>
            <a:r>
              <a:rPr lang="ru-RU" sz="1200" dirty="0"/>
              <a:t> </a:t>
            </a:r>
            <a:r>
              <a:rPr lang="ru-RU" sz="1200" dirty="0" err="1"/>
              <a:t>віртуальних</a:t>
            </a:r>
            <a:r>
              <a:rPr lang="ru-RU" sz="1200" dirty="0"/>
              <a:t> </a:t>
            </a:r>
            <a:r>
              <a:rPr lang="ru-RU" sz="1200" dirty="0" err="1"/>
              <a:t>комп'ютерних</a:t>
            </a:r>
            <a:r>
              <a:rPr lang="ru-RU" sz="1200" dirty="0"/>
              <a:t> </a:t>
            </a:r>
            <a:r>
              <a:rPr lang="ru-RU" sz="1200" dirty="0" err="1"/>
              <a:t>класів</a:t>
            </a:r>
            <a:r>
              <a:rPr lang="ru-RU" sz="1200" dirty="0"/>
              <a:t> та </a:t>
            </a:r>
            <a:r>
              <a:rPr lang="ru-RU" sz="1200" dirty="0" err="1"/>
              <a:t>віртуальних</a:t>
            </a:r>
            <a:r>
              <a:rPr lang="ru-RU" sz="1200" dirty="0"/>
              <a:t> </a:t>
            </a:r>
            <a:r>
              <a:rPr lang="ru-RU" sz="1200" dirty="0" err="1"/>
              <a:t>лабораторій</a:t>
            </a:r>
            <a:r>
              <a:rPr lang="ru-RU" sz="1200" dirty="0"/>
              <a:t>?</a:t>
            </a:r>
          </a:p>
        </c:rich>
      </c:tx>
      <c:layout>
        <c:manualLayout>
          <c:xMode val="edge"/>
          <c:yMode val="edge"/>
          <c:x val="0.11398701911908778"/>
          <c:y val="2.6969238125966657E-3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Наскільки актуальним є створення в Університеті віртуальних комп'ютерних класів та віртуальних лабораторій?</c:v>
                </c:pt>
              </c:strCache>
            </c:strRef>
          </c:tx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183-4FCA-B8C5-B51865F9AF8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Не актуально для мене</c:v>
                </c:pt>
                <c:pt idx="1">
                  <c:v>Покращить умови роботи</c:v>
                </c:pt>
                <c:pt idx="2">
                  <c:v>Надзвичайно актуальне питання</c:v>
                </c:pt>
                <c:pt idx="3">
                  <c:v>Складно відповісти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0.158</c:v>
                </c:pt>
                <c:pt idx="1">
                  <c:v>0.436</c:v>
                </c:pt>
                <c:pt idx="2">
                  <c:v>0.23799999999999999</c:v>
                </c:pt>
                <c:pt idx="3">
                  <c:v>0.16800000000000001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83-4FCA-B8C5-B51865F9A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5768716490298353"/>
          <c:y val="0.36627475015495969"/>
          <c:w val="0.41629711255165214"/>
          <c:h val="0.5793704680821995"/>
        </c:manualLayout>
      </c:layout>
      <c:overlay val="0"/>
      <c:txPr>
        <a:bodyPr/>
        <a:lstStyle/>
        <a:p>
          <a:pPr algn="ctr">
            <a:defRPr/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 algn="ctr">
        <a:defRPr lang="ru-RU" sz="1197" b="0" i="0" u="none" strike="noStrike" kern="1200" baseline="0">
          <a:solidFill>
            <a:srgbClr val="101322">
              <a:lumMod val="75000"/>
              <a:lumOff val="25000"/>
            </a:srgbClr>
          </a:solidFill>
          <a:latin typeface="+mn-lt"/>
          <a:ea typeface="+mn-ea"/>
          <a:cs typeface="+mn-cs"/>
        </a:defRPr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1600" b="1" i="0" u="none" strike="noStrike" kern="1200" spc="0" baseline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Ваша посада</a:t>
            </a:r>
          </a:p>
        </c:rich>
      </c:tx>
      <c:layout>
        <c:manualLayout>
          <c:xMode val="edge"/>
          <c:yMode val="edge"/>
          <c:x val="0.33845700167838405"/>
          <c:y val="6.1486945357603587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Ваш вік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uk-UA" sz="1197" b="0" i="0" u="none" strike="noStrike" kern="1200" baseline="0">
                    <a:solidFill>
                      <a:srgbClr val="101322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Інше</c:v>
                </c:pt>
                <c:pt idx="1">
                  <c:v>Завідувач кафедри / заступник декана (директора інституту) / декан /директор інституту</c:v>
                </c:pt>
                <c:pt idx="2">
                  <c:v>Асистент</c:v>
                </c:pt>
                <c:pt idx="3">
                  <c:v>Старший викладач</c:v>
                </c:pt>
                <c:pt idx="4">
                  <c:v>Доцент</c:v>
                </c:pt>
                <c:pt idx="5">
                  <c:v>Професор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0.04</c:v>
                </c:pt>
                <c:pt idx="1">
                  <c:v>0.11899999999999999</c:v>
                </c:pt>
                <c:pt idx="2" formatCode="0%">
                  <c:v>8.8999999999999996E-2</c:v>
                </c:pt>
                <c:pt idx="3">
                  <c:v>0.20799999999999999</c:v>
                </c:pt>
                <c:pt idx="4" formatCode="0%">
                  <c:v>0.38600000000000001</c:v>
                </c:pt>
                <c:pt idx="5">
                  <c:v>0.158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09-4849-99E7-85CC581604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98168168"/>
        <c:axId val="298170128"/>
      </c:barChart>
      <c:valAx>
        <c:axId val="298170128"/>
        <c:scaling>
          <c:orientation val="minMax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1197" b="0" i="0" u="none" strike="noStrike" kern="1200" baseline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98168168"/>
        <c:crosses val="autoZero"/>
        <c:crossBetween val="between"/>
      </c:valAx>
      <c:catAx>
        <c:axId val="2981681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ru-RU" sz="1197" b="0" i="0" u="none" strike="noStrike" kern="1200" baseline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9817012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04869201571898"/>
          <c:y val="9.0116903504727841E-2"/>
          <c:w val="0.79103006527502673"/>
          <c:h val="0.791740001986739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Оцініть ефективність дистанційного навчання за 5-бальною шкалою, де 1 - дуже низька а 5 - дуже висока
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0.03</c:v>
                </c:pt>
                <c:pt idx="1">
                  <c:v>0.11899999999999999</c:v>
                </c:pt>
                <c:pt idx="2">
                  <c:v>0.376</c:v>
                </c:pt>
                <c:pt idx="3">
                  <c:v>0.36599999999999999</c:v>
                </c:pt>
                <c:pt idx="4">
                  <c:v>0.109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CB-44CB-958B-428792B21D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7462936"/>
        <c:axId val="347468816"/>
      </c:barChart>
      <c:catAx>
        <c:axId val="347462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uk-UA"/>
          </a:p>
        </c:txPr>
        <c:crossAx val="347468816"/>
        <c:crosses val="autoZero"/>
        <c:auto val="1"/>
        <c:lblAlgn val="ctr"/>
        <c:lblOffset val="100"/>
        <c:noMultiLvlLbl val="0"/>
      </c:catAx>
      <c:valAx>
        <c:axId val="34746881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3474629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 algn="ctr">
        <a:defRPr lang="ru-RU" sz="1100" b="0" i="0" u="none" strike="noStrike" kern="1200" baseline="0">
          <a:solidFill>
            <a:srgbClr val="101322">
              <a:lumMod val="65000"/>
              <a:lumOff val="35000"/>
            </a:srgbClr>
          </a:solidFill>
          <a:latin typeface="+mn-lt"/>
          <a:ea typeface="+mn-ea"/>
          <a:cs typeface="+mn-cs"/>
        </a:defRPr>
      </a:pPr>
      <a:endParaRPr lang="uk-UA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1200" b="1" i="0" u="none" strike="noStrike" kern="1200" spc="0" baseline="0" dirty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i="0" u="none" strike="noStrike" kern="1200" spc="0" baseline="0" dirty="0" err="1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Чи</a:t>
            </a:r>
            <a:r>
              <a:rPr lang="ru-RU" sz="1200" b="1" i="0" u="none" strike="noStrike" kern="1200" spc="0" baseline="0" dirty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spc="0" baseline="0" dirty="0" err="1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читаєте</a:t>
            </a:r>
            <a:r>
              <a:rPr lang="ru-RU" sz="1200" b="1" i="0" u="none" strike="noStrike" kern="1200" spc="0" baseline="0" dirty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 Ви </a:t>
            </a:r>
            <a:r>
              <a:rPr lang="ru-RU" sz="1200" b="1" i="0" u="none" strike="noStrike" kern="1200" spc="0" baseline="0" dirty="0" err="1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лекції</a:t>
            </a:r>
            <a:r>
              <a:rPr lang="ru-RU" sz="1200" b="1" i="0" u="none" strike="noStrike" kern="1200" spc="0" baseline="0" dirty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 з </a:t>
            </a:r>
            <a:r>
              <a:rPr lang="ru-RU" sz="1200" b="1" i="0" u="none" strike="noStrike" kern="1200" spc="0" baseline="0" dirty="0" err="1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використанням</a:t>
            </a:r>
            <a:r>
              <a:rPr lang="ru-RU" sz="1200" b="1" i="0" u="none" strike="noStrike" kern="1200" spc="0" baseline="0" dirty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spc="0" baseline="0" dirty="0" err="1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презентацій</a:t>
            </a:r>
            <a:r>
              <a:rPr lang="ru-RU" sz="1200" b="1" i="0" u="none" strike="noStrike" kern="1200" spc="0" baseline="0" dirty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 та </a:t>
            </a:r>
            <a:r>
              <a:rPr lang="ru-RU" sz="1200" b="1" i="0" u="none" strike="noStrike" kern="1200" spc="0" baseline="0" dirty="0" err="1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відеоматеріалів</a:t>
            </a:r>
            <a:r>
              <a:rPr lang="ru-RU" sz="1200" b="1" i="0" u="none" strike="noStrike" kern="1200" spc="0" baseline="0" dirty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?</a:t>
            </a:r>
          </a:p>
        </c:rich>
      </c:tx>
      <c:layout>
        <c:manualLayout>
          <c:xMode val="edge"/>
          <c:yMode val="edge"/>
          <c:x val="0.20056837119107979"/>
          <c:y val="6.14869232661081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 читаєте Ви лекції з використанням презентацій та відеоматеріалів?</c:v>
                </c:pt>
              </c:strCache>
            </c:strRef>
          </c:tx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uk-UA"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50F-4C04-A0CA-9024456A27E4}"/>
                </c:ext>
              </c:extLst>
            </c:dLbl>
            <c:dLbl>
              <c:idx val="3"/>
              <c:layout>
                <c:manualLayout>
                  <c:x val="1.5954974921905934E-2"/>
                  <c:y val="-2.4198406382528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0F-4C04-A0CA-9024456A27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uk-UA" sz="1197" b="0" i="0" u="none" strike="noStrike" kern="1200" baseline="0">
                    <a:solidFill>
                      <a:srgbClr val="101322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Так, всі</c:v>
                </c:pt>
                <c:pt idx="1">
                  <c:v>Так, більшість</c:v>
                </c:pt>
                <c:pt idx="2">
                  <c:v>Так, але лише окремі</c:v>
                </c:pt>
                <c:pt idx="3">
                  <c:v>Ні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0.54500000000000004</c:v>
                </c:pt>
                <c:pt idx="1">
                  <c:v>0.28699999999999998</c:v>
                </c:pt>
                <c:pt idx="2">
                  <c:v>0.109</c:v>
                </c:pt>
                <c:pt idx="3">
                  <c:v>5.8999999999999997E-2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0F-4C04-A0CA-9024456A27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693762561735552"/>
          <c:y val="0.30160597970872666"/>
          <c:w val="0.40708860631646987"/>
          <c:h val="0.63372524984504031"/>
        </c:manualLayout>
      </c:layout>
      <c:overlay val="0"/>
      <c:txPr>
        <a:bodyPr/>
        <a:lstStyle/>
        <a:p>
          <a:pPr algn="ctr">
            <a:defRPr lang="ru-RU" sz="1197" b="0" i="0" u="none" strike="noStrike" kern="1200" baseline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089908604932796E-3"/>
          <c:y val="0.13300326933601531"/>
          <c:w val="0.42410242014474725"/>
          <c:h val="0.7457440110362643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 задоволені Ви розкладом занять та дотримуєтесь його під час дистанційного навчання?</c:v>
                </c:pt>
              </c:strCache>
            </c:strRef>
          </c:tx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uk-UA"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924-4B55-AD47-1B31F8ABD860}"/>
                </c:ext>
              </c:extLst>
            </c:dLbl>
            <c:dLbl>
              <c:idx val="3"/>
              <c:layout>
                <c:manualLayout>
                  <c:x val="9.1580826616679004E-2"/>
                  <c:y val="1.4097335005016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24-4B55-AD47-1B31F8ABD8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uk-UA" sz="1197" b="0" i="0" u="none" strike="noStrike" kern="1200" baseline="0">
                    <a:solidFill>
                      <a:srgbClr val="101322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Так, задоволений та дотримуюсь</c:v>
                </c:pt>
                <c:pt idx="1">
                  <c:v>Задоволений, але не дотримуюсь (працюю в асинхронному режимі через об'єктивні обставини)</c:v>
                </c:pt>
                <c:pt idx="2">
                  <c:v>Не задоволений, але дотримуюсь</c:v>
                </c:pt>
                <c:pt idx="3">
                  <c:v>Не задоволений та не дотримуюсь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0.74299999999999999</c:v>
                </c:pt>
                <c:pt idx="1">
                  <c:v>0.04</c:v>
                </c:pt>
                <c:pt idx="2">
                  <c:v>0.218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24-4B55-AD47-1B31F8ABD8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 algn="ctr">
              <a:defRPr lang="ru-RU" sz="1100" b="0" i="0" u="none" strike="noStrike" kern="1200" baseline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egendEntry>
        <c:idx val="1"/>
        <c:txPr>
          <a:bodyPr/>
          <a:lstStyle/>
          <a:p>
            <a:pPr algn="ctr">
              <a:defRPr lang="ru-RU" sz="1100" b="0" i="0" u="none" strike="noStrike" kern="1200" baseline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egendEntry>
        <c:idx val="2"/>
        <c:txPr>
          <a:bodyPr/>
          <a:lstStyle/>
          <a:p>
            <a:pPr algn="ctr">
              <a:defRPr lang="ru-RU" sz="1100" b="0" i="0" u="none" strike="noStrike" kern="1200" baseline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egendEntry>
        <c:idx val="3"/>
        <c:txPr>
          <a:bodyPr/>
          <a:lstStyle/>
          <a:p>
            <a:pPr algn="ctr">
              <a:defRPr lang="ru-RU" sz="1100" b="0" i="0" u="none" strike="noStrike" kern="1200" baseline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ayout>
        <c:manualLayout>
          <c:xMode val="edge"/>
          <c:yMode val="edge"/>
          <c:x val="0.44184834371553561"/>
          <c:y val="3.1343434796708543E-2"/>
          <c:w val="0.55815165628446439"/>
          <c:h val="0.96865656520329146"/>
        </c:manualLayout>
      </c:layout>
      <c:overlay val="0"/>
      <c:txPr>
        <a:bodyPr/>
        <a:lstStyle/>
        <a:p>
          <a:pPr algn="ctr">
            <a:defRPr lang="ru-RU" sz="1197" b="0" i="0" u="none" strike="noStrike" kern="1200" baseline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1400" b="1" i="0" u="none" strike="noStrike" kern="1200" spc="0" baseline="0" dirty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i="0" u="none" strike="noStrike" kern="1200" spc="0" baseline="0" dirty="0" err="1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Чи</a:t>
            </a:r>
            <a:r>
              <a:rPr lang="ru-RU" sz="1200" b="1" i="0" u="none" strike="noStrike" kern="1200" spc="0" baseline="0" dirty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spc="0" baseline="0" dirty="0" err="1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співпрацюєте</a:t>
            </a:r>
            <a:r>
              <a:rPr lang="ru-RU" sz="1200" b="1" i="0" u="none" strike="noStrike" kern="1200" spc="0" baseline="0" dirty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 Ви з </a:t>
            </a:r>
            <a:r>
              <a:rPr lang="ru-RU" sz="1200" b="1" i="0" u="none" strike="noStrike" kern="1200" spc="0" baseline="0" dirty="0" err="1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бібліотекою</a:t>
            </a:r>
            <a:r>
              <a:rPr lang="ru-RU" sz="1200" b="1" i="0" u="none" strike="noStrike" kern="1200" spc="0" baseline="0" dirty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spc="0" baseline="0" dirty="0" err="1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щодо</a:t>
            </a:r>
            <a:r>
              <a:rPr lang="ru-RU" sz="1200" b="1" i="0" u="none" strike="noStrike" kern="1200" spc="0" baseline="0" dirty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spc="0" baseline="0" dirty="0" err="1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наповнення</a:t>
            </a:r>
            <a:r>
              <a:rPr lang="ru-RU" sz="1200" b="1" i="0" u="none" strike="noStrike" kern="1200" spc="0" baseline="0" dirty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spc="0" baseline="0" dirty="0" err="1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бібліотечного</a:t>
            </a:r>
            <a:r>
              <a:rPr lang="ru-RU" sz="1200" b="1" i="0" u="none" strike="noStrike" kern="1200" spc="0" baseline="0" dirty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 фонду </a:t>
            </a:r>
            <a:r>
              <a:rPr lang="ru-RU" sz="1200" b="1" i="0" u="none" strike="noStrike" kern="1200" spc="0" baseline="0" dirty="0" err="1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електронними</a:t>
            </a:r>
            <a:r>
              <a:rPr lang="ru-RU" sz="1200" b="1" i="0" u="none" strike="noStrike" kern="1200" spc="0" baseline="0" dirty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spc="0" baseline="0" dirty="0" err="1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версіями</a:t>
            </a:r>
            <a:r>
              <a:rPr lang="ru-RU" sz="1200" b="1" i="0" u="none" strike="noStrike" kern="1200" spc="0" baseline="0" dirty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spc="0" baseline="0" dirty="0" err="1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навчальних</a:t>
            </a:r>
            <a:r>
              <a:rPr lang="ru-RU" sz="1200" b="1" i="0" u="none" strike="noStrike" kern="1200" spc="0" baseline="0" dirty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 та </a:t>
            </a:r>
            <a:r>
              <a:rPr lang="ru-RU" sz="1200" b="1" i="0" u="none" strike="noStrike" kern="1200" spc="0" baseline="0" dirty="0" err="1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методичних</a:t>
            </a:r>
            <a:r>
              <a:rPr lang="ru-RU" sz="1200" b="1" i="0" u="none" strike="noStrike" kern="1200" spc="0" baseline="0" dirty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spc="0" baseline="0" dirty="0" err="1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видань</a:t>
            </a:r>
            <a:r>
              <a:rPr lang="ru-RU" sz="1200" b="1" i="0" u="none" strike="noStrike" kern="1200" spc="0" baseline="0" dirty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? </a:t>
            </a:r>
          </a:p>
        </c:rich>
      </c:tx>
      <c:layout>
        <c:manualLayout>
          <c:xMode val="edge"/>
          <c:yMode val="edge"/>
          <c:x val="8.9799511212415056E-2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 співпрацюєте Ви з бібліотекою щодо наповнення бібліотечного фонду електронними версіями навчальних та методичних видань?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197" b="0" i="0" u="none" strike="noStrike" kern="1200" baseline="0">
                    <a:solidFill>
                      <a:srgbClr val="101322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Так, постійно</c:v>
                </c:pt>
                <c:pt idx="1">
                  <c:v>Частково</c:v>
                </c:pt>
                <c:pt idx="2">
                  <c:v>Ні, не бачу необхідності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0.11899999999999999</c:v>
                </c:pt>
                <c:pt idx="1">
                  <c:v>0.58399999999999996</c:v>
                </c:pt>
                <c:pt idx="2">
                  <c:v>0.29699999999999999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82-406E-9E08-E895788BC9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693762561735552"/>
          <c:y val="0.30160597970872666"/>
          <c:w val="0.40708860631646987"/>
          <c:h val="0.63372524984504031"/>
        </c:manualLayout>
      </c:layout>
      <c:overlay val="0"/>
      <c:txPr>
        <a:bodyPr/>
        <a:lstStyle/>
        <a:p>
          <a:pPr algn="ctr">
            <a:defRPr lang="ru-RU" sz="1197" b="0" i="0" u="none" strike="noStrike" kern="1200" baseline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1200" b="1" i="0" u="none" strike="noStrike" kern="1200" spc="0" baseline="0" dirty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i="0" u="none" strike="noStrike" kern="1200" spc="0" baseline="0" dirty="0" err="1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Чи</a:t>
            </a:r>
            <a:r>
              <a:rPr lang="ru-RU" sz="1200" b="1" i="0" u="none" strike="noStrike" kern="1200" spc="0" baseline="0" dirty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spc="0" baseline="0" dirty="0" err="1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користуєтесь</a:t>
            </a:r>
            <a:r>
              <a:rPr lang="ru-RU" sz="1200" b="1" i="0" u="none" strike="noStrike" kern="1200" spc="0" baseline="0" dirty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 Ви ресурсами та </a:t>
            </a:r>
            <a:r>
              <a:rPr lang="ru-RU" sz="1200" b="1" i="0" u="none" strike="noStrike" kern="1200" spc="0" baseline="0" dirty="0" err="1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можливостями</a:t>
            </a:r>
            <a:r>
              <a:rPr lang="ru-RU" sz="1200" b="1" i="0" u="none" strike="noStrike" kern="1200" spc="0" baseline="0" dirty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1" i="0" u="none" strike="noStrike" kern="1200" spc="0" baseline="0" dirty="0" err="1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які</a:t>
            </a:r>
            <a:r>
              <a:rPr lang="ru-RU" sz="1200" b="1" i="0" u="none" strike="noStrike" kern="1200" spc="0" baseline="0" dirty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spc="0" baseline="0" dirty="0" err="1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надають</a:t>
            </a:r>
            <a:r>
              <a:rPr lang="ru-RU" sz="1200" b="1" i="0" u="none" strike="noStrike" kern="1200" spc="0" baseline="0" dirty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 НТБ КАІ (</a:t>
            </a:r>
            <a:r>
              <a:rPr lang="ru-RU" sz="1200" b="1" i="0" u="none" strike="noStrike" kern="1200" spc="0" baseline="0" dirty="0" err="1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бібліотекою</a:t>
            </a:r>
            <a:r>
              <a:rPr lang="ru-RU" sz="1200" b="1" i="0" u="none" strike="noStrike" kern="1200" spc="0" baseline="0" dirty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)?</a:t>
            </a:r>
          </a:p>
        </c:rich>
      </c:tx>
      <c:layout>
        <c:manualLayout>
          <c:xMode val="edge"/>
          <c:yMode val="edge"/>
          <c:x val="0.18019701336031793"/>
          <c:y val="6.1487040525430386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 користуєтесь Ви ресурсами та можливостями, які надають НТБ НАУ (бібліотекою)?</c:v>
                </c:pt>
              </c:strCache>
            </c:strRef>
          </c:tx>
          <c:dLbls>
            <c:dLbl>
              <c:idx val="0"/>
              <c:layout>
                <c:manualLayout>
                  <c:x val="-6.6802506342851273E-2"/>
                  <c:y val="0.11212257356126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DD-469A-B1C9-803FC9AE7D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0">
                  <a:defRPr lang="ru-RU" sz="1197" b="0" i="0" u="none" strike="noStrike" kern="1200" baseline="0">
                    <a:solidFill>
                      <a:srgbClr val="101322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Так, постійно</c:v>
                </c:pt>
                <c:pt idx="1">
                  <c:v>Інколи</c:v>
                </c:pt>
                <c:pt idx="2">
                  <c:v>Ні, не бачу необхідності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0.11899999999999999</c:v>
                </c:pt>
                <c:pt idx="1">
                  <c:v>0.64400000000000002</c:v>
                </c:pt>
                <c:pt idx="2">
                  <c:v>0.23799999999999999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DD-469A-B1C9-803FC9AE7D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693762561735552"/>
          <c:y val="0.30160597970872666"/>
          <c:w val="0.40708860631646987"/>
          <c:h val="0.63372524984504031"/>
        </c:manualLayout>
      </c:layout>
      <c:overlay val="0"/>
      <c:txPr>
        <a:bodyPr/>
        <a:lstStyle/>
        <a:p>
          <a:pPr algn="ctr">
            <a:defRPr lang="ru-RU" sz="1197" b="0" i="0" u="none" strike="noStrike" kern="1200" baseline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76168546479037E-2"/>
          <c:y val="0.12686619771847352"/>
          <c:w val="0.39252038163167924"/>
          <c:h val="0.746267604563052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Наскільки ці тези відповідають вашому підходу до викладання: На початку викладання дисципліни я пояснюю студентам її мету та чому вона включена до освітньої програми?</c:v>
                </c:pt>
              </c:strCache>
            </c:strRef>
          </c:tx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uk-UA"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A8F-4C1C-9CF1-39726C6C81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uk-UA" sz="1197" b="0" i="0" u="none" strike="noStrike" kern="1200" baseline="0">
                    <a:solidFill>
                      <a:srgbClr val="101322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Абсолютно відповідає</c:v>
                </c:pt>
                <c:pt idx="1">
                  <c:v>Скоріше відповідає</c:v>
                </c:pt>
                <c:pt idx="2">
                  <c:v>Скоріше не відповідає</c:v>
                </c:pt>
                <c:pt idx="3">
                  <c:v>Абсолютно не відповідає</c:v>
                </c:pt>
                <c:pt idx="4">
                  <c:v>Важко сказати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0.82199999999999995</c:v>
                </c:pt>
                <c:pt idx="1">
                  <c:v>0.158</c:v>
                </c:pt>
                <c:pt idx="2">
                  <c:v>0.01</c:v>
                </c:pt>
                <c:pt idx="3">
                  <c:v>0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8F-4C1C-9CF1-39726C6C81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0383834574895658"/>
          <c:y val="0.131912758496288"/>
          <c:w val="0.49018790530311385"/>
          <c:h val="0.80341818908960561"/>
        </c:manualLayout>
      </c:layout>
      <c:overlay val="0"/>
      <c:txPr>
        <a:bodyPr/>
        <a:lstStyle/>
        <a:p>
          <a:pPr algn="ctr">
            <a:defRPr lang="ru-RU" sz="1197" b="0" i="0" u="none" strike="noStrike" kern="1200" baseline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20018806439155479"/>
          <c:w val="0.42410242014474725"/>
          <c:h val="0.7457440110362643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Наскільки ці тези відповідають вашому підходу до викладання: Я використовую той самий набір завдань та екзаменаційних питань, що був минулого року?</c:v>
                </c:pt>
              </c:strCache>
            </c:strRef>
          </c:tx>
          <c:dLbls>
            <c:dLbl>
              <c:idx val="0"/>
              <c:layout>
                <c:manualLayout>
                  <c:x val="7.6749616480687899E-2"/>
                  <c:y val="1.25063261228757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566-4158-B60A-2B39CB93588A}"/>
                </c:ext>
              </c:extLst>
            </c:dLbl>
            <c:dLbl>
              <c:idx val="4"/>
              <c:layout>
                <c:manualLayout>
                  <c:x val="-2.4544358499236724E-2"/>
                  <c:y val="2.4970331144979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566-4158-B60A-2B39CB9358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197" b="0" i="0" u="none" strike="noStrike" kern="1200" baseline="0">
                    <a:solidFill>
                      <a:srgbClr val="101322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Абсолютно відповідає</c:v>
                </c:pt>
                <c:pt idx="1">
                  <c:v>Скоріше відповідає</c:v>
                </c:pt>
                <c:pt idx="2">
                  <c:v>Скоріше не відповідає</c:v>
                </c:pt>
                <c:pt idx="3">
                  <c:v>Абсолютно не відповідає</c:v>
                </c:pt>
                <c:pt idx="4">
                  <c:v>Важко сказати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0.01</c:v>
                </c:pt>
                <c:pt idx="1">
                  <c:v>0.32700000000000001</c:v>
                </c:pt>
                <c:pt idx="2">
                  <c:v>0.41599999999999998</c:v>
                </c:pt>
                <c:pt idx="3">
                  <c:v>0.216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66-4158-B60A-2B39CB935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 algn="ctr">
              <a:defRPr lang="ru-RU" sz="1100" b="0" i="0" u="none" strike="noStrike" kern="1200" baseline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egendEntry>
        <c:idx val="1"/>
        <c:txPr>
          <a:bodyPr/>
          <a:lstStyle/>
          <a:p>
            <a:pPr algn="ctr">
              <a:defRPr lang="ru-RU" sz="1100" b="0" i="0" u="none" strike="noStrike" kern="1200" baseline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egendEntry>
        <c:idx val="2"/>
        <c:txPr>
          <a:bodyPr/>
          <a:lstStyle/>
          <a:p>
            <a:pPr algn="ctr">
              <a:defRPr lang="ru-RU" sz="1100" b="0" i="0" u="none" strike="noStrike" kern="1200" baseline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egendEntry>
        <c:idx val="3"/>
        <c:txPr>
          <a:bodyPr/>
          <a:lstStyle/>
          <a:p>
            <a:pPr algn="ctr">
              <a:defRPr lang="ru-RU" sz="1100" b="0" i="0" u="none" strike="noStrike" kern="1200" baseline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ayout>
        <c:manualLayout>
          <c:xMode val="edge"/>
          <c:yMode val="edge"/>
          <c:x val="0.44184834371553561"/>
          <c:y val="3.1343434796708543E-2"/>
          <c:w val="0.55815165628446439"/>
          <c:h val="0.96865656520329146"/>
        </c:manualLayout>
      </c:layout>
      <c:overlay val="0"/>
      <c:txPr>
        <a:bodyPr/>
        <a:lstStyle/>
        <a:p>
          <a:pPr algn="ctr">
            <a:defRPr lang="ru-RU" sz="1197" b="0" i="0" u="none" strike="noStrike" kern="1200" baseline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560893390029928E-2"/>
          <c:y val="0.20018806439155479"/>
          <c:w val="0.42410242014474725"/>
          <c:h val="0.7457440110362643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Наскільки ці тези відповідають вашому підходу до викладання:  Я коригую програму дисципліни та підходи до викладання в залежності від студентських відгуків?</c:v>
                </c:pt>
              </c:strCache>
            </c:strRef>
          </c:tx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uk-UA"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879-4ABF-905A-DC1D611B33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uk-UA" sz="1197" b="0" i="0" u="none" strike="noStrike" kern="1200" baseline="0">
                    <a:solidFill>
                      <a:srgbClr val="101322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Абсолютно відповідає</c:v>
                </c:pt>
                <c:pt idx="1">
                  <c:v>Скоріше відповідає</c:v>
                </c:pt>
                <c:pt idx="2">
                  <c:v>Скоріше не відповідає</c:v>
                </c:pt>
                <c:pt idx="3">
                  <c:v>Абсолютно не відповідає</c:v>
                </c:pt>
                <c:pt idx="4">
                  <c:v>Важко сказати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0.376</c:v>
                </c:pt>
                <c:pt idx="1">
                  <c:v>0.505</c:v>
                </c:pt>
                <c:pt idx="2">
                  <c:v>7.9000000000000001E-2</c:v>
                </c:pt>
                <c:pt idx="3">
                  <c:v>0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79-4ABF-905A-DC1D611B33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 algn="ctr">
              <a:defRPr lang="ru-RU" sz="1100" b="0" i="0" u="none" strike="noStrike" kern="1200" baseline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egendEntry>
        <c:idx val="1"/>
        <c:txPr>
          <a:bodyPr/>
          <a:lstStyle/>
          <a:p>
            <a:pPr algn="ctr">
              <a:defRPr lang="ru-RU" sz="1100" b="0" i="0" u="none" strike="noStrike" kern="1200" baseline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egendEntry>
        <c:idx val="2"/>
        <c:txPr>
          <a:bodyPr/>
          <a:lstStyle/>
          <a:p>
            <a:pPr algn="ctr">
              <a:defRPr lang="ru-RU" sz="1100" b="0" i="0" u="none" strike="noStrike" kern="1200" baseline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egendEntry>
        <c:idx val="3"/>
        <c:txPr>
          <a:bodyPr/>
          <a:lstStyle/>
          <a:p>
            <a:pPr algn="ctr">
              <a:defRPr lang="ru-RU" sz="1100" b="0" i="0" u="none" strike="noStrike" kern="1200" baseline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ayout>
        <c:manualLayout>
          <c:xMode val="edge"/>
          <c:yMode val="edge"/>
          <c:x val="0.44184834371553561"/>
          <c:y val="3.1343434796708543E-2"/>
          <c:w val="0.55815165628446439"/>
          <c:h val="0.96865656520329146"/>
        </c:manualLayout>
      </c:layout>
      <c:overlay val="0"/>
      <c:txPr>
        <a:bodyPr/>
        <a:lstStyle/>
        <a:p>
          <a:pPr algn="ctr">
            <a:defRPr lang="ru-RU" sz="1197" b="0" i="0" u="none" strike="noStrike" kern="1200" baseline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761685464790384E-2"/>
          <c:y val="0.19123253942035279"/>
          <c:w val="0.39252038163167924"/>
          <c:h val="0.746267604563052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Наскільки ці тези відповідають вашому підходу до викладання: Для мене важливіше, щоб студенти досягнули потрібних результатів, ніж форма виконання завдань та обсяг роботи</c:v>
                </c:pt>
              </c:strCache>
            </c:strRef>
          </c:tx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uk-UA"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9D1-4165-8C88-1D2214B005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uk-UA" sz="1197" b="0" i="0" u="none" strike="noStrike" kern="1200" baseline="0">
                    <a:solidFill>
                      <a:srgbClr val="101322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Абсолютно відповідає</c:v>
                </c:pt>
                <c:pt idx="1">
                  <c:v>Скоріше відповідає</c:v>
                </c:pt>
                <c:pt idx="2">
                  <c:v>Скоріше не відповідає</c:v>
                </c:pt>
                <c:pt idx="3">
                  <c:v>Абсолютно не відповідає</c:v>
                </c:pt>
                <c:pt idx="4">
                  <c:v>Важко сказати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0.376</c:v>
                </c:pt>
                <c:pt idx="1">
                  <c:v>0.54500000000000004</c:v>
                </c:pt>
                <c:pt idx="2">
                  <c:v>0.05</c:v>
                </c:pt>
                <c:pt idx="3">
                  <c:v>0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D1-4165-8C88-1D2214B005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0383834574895658"/>
          <c:y val="0.131912758496288"/>
          <c:w val="0.49018790530311385"/>
          <c:h val="0.80341818908960561"/>
        </c:manualLayout>
      </c:layout>
      <c:overlay val="0"/>
      <c:txPr>
        <a:bodyPr/>
        <a:lstStyle/>
        <a:p>
          <a:pPr algn="ctr">
            <a:defRPr lang="ru-RU" sz="1197" b="0" i="0" u="none" strike="noStrike" kern="1200" baseline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761685464790384E-2"/>
          <c:y val="0.20293551063887627"/>
          <c:w val="0.39252038163167924"/>
          <c:h val="0.746267604563052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Наскільки ці тези відповідають вашому підходу до викладання: Я пояснюю студентам, чому письмові роботи є важливими, та як саме знання, які вони отримують під час написання, будуть для них корисні?</c:v>
                </c:pt>
              </c:strCache>
            </c:strRef>
          </c:tx>
          <c:dLbls>
            <c:dLbl>
              <c:idx val="0"/>
              <c:layout>
                <c:manualLayout>
                  <c:x val="-0.18260478234348837"/>
                  <c:y val="-3.035400566442237E-3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197" b="0" i="0" u="none" strike="noStrike" kern="1200" baseline="0" dirty="0">
                        <a:solidFill>
                          <a:srgbClr val="101322">
                            <a:lumMod val="75000"/>
                            <a:lumOff val="25000"/>
                          </a:srgb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F26B2A7-0E46-4FA7-99C1-598647477487}" type="VALUE">
                      <a:rPr lang="en-US" sz="1197" b="0" i="0" u="none" strike="noStrike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lang="en-US" sz="1197" b="0" i="0" u="none" strike="noStrike" kern="1200" baseline="0" dirty="0">
                          <a:solidFill>
                            <a:srgbClr val="101322">
                              <a:lumMod val="75000"/>
                              <a:lumOff val="25000"/>
                            </a:srgb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uk-UA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846-42EE-B30C-51C91C1BA0D1}"/>
                </c:ext>
              </c:extLst>
            </c:dLbl>
            <c:dLbl>
              <c:idx val="2"/>
              <c:layout>
                <c:manualLayout>
                  <c:x val="0.1094187239345219"/>
                  <c:y val="8.3225633745839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46-42EE-B30C-51C91C1BA0D1}"/>
                </c:ext>
              </c:extLst>
            </c:dLbl>
            <c:dLbl>
              <c:idx val="3"/>
              <c:layout>
                <c:manualLayout>
                  <c:x val="0.15026777662880383"/>
                  <c:y val="4.6252538139476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846-42EE-B30C-51C91C1BA0D1}"/>
                </c:ext>
              </c:extLst>
            </c:dLbl>
            <c:dLbl>
              <c:idx val="4"/>
              <c:layout>
                <c:manualLayout>
                  <c:x val="2.2261484441473862E-2"/>
                  <c:y val="-4.4327537598098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46-42EE-B30C-51C91C1BA0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0">
                  <a:defRPr lang="ru-RU" sz="1197" b="0" i="0" u="none" strike="noStrike" kern="1200" baseline="0">
                    <a:solidFill>
                      <a:srgbClr val="101322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Абсолютно відповідає</c:v>
                </c:pt>
                <c:pt idx="1">
                  <c:v>Скоріше відповідає</c:v>
                </c:pt>
                <c:pt idx="2">
                  <c:v>Скоріше не відповідає</c:v>
                </c:pt>
                <c:pt idx="3">
                  <c:v>Абсолютно не відповідає</c:v>
                </c:pt>
                <c:pt idx="4">
                  <c:v>Важко сказати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0.48499999999999999</c:v>
                </c:pt>
                <c:pt idx="1">
                  <c:v>0.42599999999999999</c:v>
                </c:pt>
                <c:pt idx="2">
                  <c:v>0.436</c:v>
                </c:pt>
                <c:pt idx="3">
                  <c:v>0.03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46-42EE-B30C-51C91C1BA0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7921632168771366"/>
          <c:y val="8.5100873622193984E-2"/>
          <c:w val="0.49018790530311385"/>
          <c:h val="0.80341818908960561"/>
        </c:manualLayout>
      </c:layout>
      <c:overlay val="0"/>
      <c:txPr>
        <a:bodyPr/>
        <a:lstStyle/>
        <a:p>
          <a:pPr algn="ctr">
            <a:defRPr lang="ru-RU" sz="1197" b="0" i="0" u="none" strike="noStrike" kern="1200" baseline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1600" b="1" i="0" u="none" strike="noStrike" kern="1200" spc="0" baseline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Ваше </a:t>
            </a:r>
            <a:r>
              <a:rPr lang="ru-RU" dirty="0" err="1"/>
              <a:t>вчене</a:t>
            </a:r>
            <a:r>
              <a:rPr lang="ru-RU" dirty="0"/>
              <a:t> </a:t>
            </a:r>
            <a:r>
              <a:rPr lang="ru-RU" dirty="0" err="1"/>
              <a:t>звання</a:t>
            </a:r>
            <a:endParaRPr lang="ru-RU" dirty="0"/>
          </a:p>
        </c:rich>
      </c:tx>
      <c:layout>
        <c:manualLayout>
          <c:xMode val="edge"/>
          <c:yMode val="edge"/>
          <c:x val="0.23904894405672097"/>
          <c:y val="6.14869232661081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Ваш вік</c:v>
                </c:pt>
              </c:strCache>
            </c:strRef>
          </c:tx>
          <c:dLbls>
            <c:dLbl>
              <c:idx val="0"/>
              <c:layout>
                <c:manualLayout>
                  <c:x val="-9.068310591752432E-2"/>
                  <c:y val="0.15329889568672284"/>
                </c:manualLayout>
              </c:layout>
              <c:tx>
                <c:rich>
                  <a:bodyPr/>
                  <a:lstStyle/>
                  <a:p>
                    <a:fld id="{C244AF67-AFE7-49D9-92B3-B1EB7C2F3108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uk-U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F05-450B-B1F9-0ECA73501166}"/>
                </c:ext>
              </c:extLst>
            </c:dLbl>
            <c:dLbl>
              <c:idx val="3"/>
              <c:layout>
                <c:manualLayout>
                  <c:x val="0.12888252315399298"/>
                  <c:y val="0.104117510293439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05-450B-B1F9-0ECA735011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uk-UA" sz="1197" b="0" i="0" u="none" strike="noStrike" kern="1200" baseline="0">
                    <a:solidFill>
                      <a:srgbClr val="101322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Професор</c:v>
                </c:pt>
                <c:pt idx="1">
                  <c:v>Доцент</c:v>
                </c:pt>
                <c:pt idx="2">
                  <c:v>Старший науковий співробітник</c:v>
                </c:pt>
                <c:pt idx="3">
                  <c:v>Немає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0.19800000000000001</c:v>
                </c:pt>
                <c:pt idx="1">
                  <c:v>0.35599999999999998</c:v>
                </c:pt>
                <c:pt idx="2" formatCode="0%">
                  <c:v>0.03</c:v>
                </c:pt>
                <c:pt idx="3">
                  <c:v>0.41599999999999998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05-450B-B1F9-0ECA735011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693762561735552"/>
          <c:y val="0.30160597970872666"/>
          <c:w val="0.40708860631646987"/>
          <c:h val="0.63372524984504031"/>
        </c:manualLayout>
      </c:layout>
      <c:overlay val="0"/>
      <c:txPr>
        <a:bodyPr/>
        <a:lstStyle/>
        <a:p>
          <a:pPr algn="ctr">
            <a:defRPr lang="ru-RU" sz="1197" b="0" i="0" u="none" strike="noStrike" kern="1200" baseline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089908604932796E-3"/>
          <c:y val="0.13300326933601531"/>
          <c:w val="0.42410242014474725"/>
          <c:h val="0.7457440110362643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Наскільки ці тези відповідають вашому підходу до викладання:  Я заохочую студентів самостійно пропонувати теми для письмових робіт/проєктів?</c:v>
                </c:pt>
              </c:strCache>
            </c:strRef>
          </c:tx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uk-UA"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FF2-453E-B5DE-E6A74BF43A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uk-UA" sz="1197" b="0" i="0" u="none" strike="noStrike" kern="1200" baseline="0">
                    <a:solidFill>
                      <a:srgbClr val="101322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Абсолютно відповідає</c:v>
                </c:pt>
                <c:pt idx="1">
                  <c:v>Скоріше відповідає</c:v>
                </c:pt>
                <c:pt idx="2">
                  <c:v>Скоріше не відповідає</c:v>
                </c:pt>
                <c:pt idx="3">
                  <c:v>Абсолютно не відповідає</c:v>
                </c:pt>
                <c:pt idx="4">
                  <c:v>Важко сказати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0.45500000000000002</c:v>
                </c:pt>
                <c:pt idx="1">
                  <c:v>0.376</c:v>
                </c:pt>
                <c:pt idx="2">
                  <c:v>8.8999999999999996E-2</c:v>
                </c:pt>
                <c:pt idx="3">
                  <c:v>5.8999999999999997E-2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F2-453E-B5DE-E6A74BF43A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 algn="ctr">
              <a:defRPr lang="ru-RU" sz="1100" b="0" i="0" u="none" strike="noStrike" kern="1200" baseline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egendEntry>
        <c:idx val="1"/>
        <c:txPr>
          <a:bodyPr/>
          <a:lstStyle/>
          <a:p>
            <a:pPr algn="ctr">
              <a:defRPr lang="ru-RU" sz="1100" b="0" i="0" u="none" strike="noStrike" kern="1200" baseline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egendEntry>
        <c:idx val="2"/>
        <c:txPr>
          <a:bodyPr/>
          <a:lstStyle/>
          <a:p>
            <a:pPr algn="ctr">
              <a:defRPr lang="ru-RU" sz="1100" b="0" i="0" u="none" strike="noStrike" kern="1200" baseline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egendEntry>
        <c:idx val="3"/>
        <c:txPr>
          <a:bodyPr/>
          <a:lstStyle/>
          <a:p>
            <a:pPr algn="ctr">
              <a:defRPr lang="ru-RU" sz="1100" b="0" i="0" u="none" strike="noStrike" kern="1200" baseline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ayout>
        <c:manualLayout>
          <c:xMode val="edge"/>
          <c:yMode val="edge"/>
          <c:x val="0.44184834371553561"/>
          <c:y val="3.1343434796708543E-2"/>
          <c:w val="0.55815165628446439"/>
          <c:h val="0.96865656520329146"/>
        </c:manualLayout>
      </c:layout>
      <c:overlay val="0"/>
      <c:txPr>
        <a:bodyPr/>
        <a:lstStyle/>
        <a:p>
          <a:pPr algn="ctr">
            <a:defRPr lang="ru-RU" sz="1197" b="0" i="0" u="none" strike="noStrike" kern="1200" baseline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089908604932796E-3"/>
          <c:y val="0.13300326933601531"/>
          <c:w val="0.42410242014474725"/>
          <c:h val="0.7457440110362643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Наскільки ці тези відповідають вашому підходу до викладання:  Я прошу студентів презентувати їхні письмові роботи/проєкти?</c:v>
                </c:pt>
              </c:strCache>
            </c:strRef>
          </c:tx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uk-UA"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351-4866-8D39-97A229053A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uk-UA" sz="1197" b="0" i="0" u="none" strike="noStrike" kern="1200" baseline="0">
                    <a:solidFill>
                      <a:srgbClr val="101322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Абсолютно відповідає</c:v>
                </c:pt>
                <c:pt idx="1">
                  <c:v>Скоріше відповідає</c:v>
                </c:pt>
                <c:pt idx="2">
                  <c:v>Скоріше не відповідає</c:v>
                </c:pt>
                <c:pt idx="3">
                  <c:v>Абсолютно не відповідає</c:v>
                </c:pt>
                <c:pt idx="4">
                  <c:v>Важко сказати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0.56399999999999995</c:v>
                </c:pt>
                <c:pt idx="1">
                  <c:v>0.29699999999999999</c:v>
                </c:pt>
                <c:pt idx="2">
                  <c:v>7.9000000000000001E-2</c:v>
                </c:pt>
                <c:pt idx="3">
                  <c:v>0.03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51-4866-8D39-97A229053A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 algn="ctr">
              <a:defRPr lang="ru-RU" sz="1100" b="0" i="0" u="none" strike="noStrike" kern="1200" baseline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egendEntry>
        <c:idx val="1"/>
        <c:txPr>
          <a:bodyPr/>
          <a:lstStyle/>
          <a:p>
            <a:pPr algn="ctr">
              <a:defRPr lang="ru-RU" sz="1100" b="0" i="0" u="none" strike="noStrike" kern="1200" baseline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egendEntry>
        <c:idx val="2"/>
        <c:txPr>
          <a:bodyPr/>
          <a:lstStyle/>
          <a:p>
            <a:pPr algn="ctr">
              <a:defRPr lang="ru-RU" sz="1100" b="0" i="0" u="none" strike="noStrike" kern="1200" baseline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egendEntry>
        <c:idx val="3"/>
        <c:txPr>
          <a:bodyPr/>
          <a:lstStyle/>
          <a:p>
            <a:pPr algn="ctr">
              <a:defRPr lang="ru-RU" sz="1100" b="0" i="0" u="none" strike="noStrike" kern="1200" baseline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ayout>
        <c:manualLayout>
          <c:xMode val="edge"/>
          <c:yMode val="edge"/>
          <c:x val="0.44184834371553561"/>
          <c:y val="3.1343434796708543E-2"/>
          <c:w val="0.55815165628446439"/>
          <c:h val="0.96865656520329146"/>
        </c:manualLayout>
      </c:layout>
      <c:overlay val="0"/>
      <c:txPr>
        <a:bodyPr/>
        <a:lstStyle/>
        <a:p>
          <a:pPr algn="ctr">
            <a:defRPr lang="ru-RU" sz="1197" b="0" i="0" u="none" strike="noStrike" kern="1200" baseline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76168546479037E-2"/>
          <c:y val="0.12686619771847352"/>
          <c:w val="0.39252038163167924"/>
          <c:h val="0.746267604563052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Наскільки ці тези відповідають вашому підходу до викладання:  Я вказую скільки часу займе виконання завдання?</c:v>
                </c:pt>
              </c:strCache>
            </c:strRef>
          </c:tx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uk-UA"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6FF-4FCE-A979-41B4B6EFE5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uk-UA" sz="1197" b="0" i="0" u="none" strike="noStrike" kern="1200" baseline="0">
                    <a:solidFill>
                      <a:srgbClr val="101322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Абсолютно відповідає</c:v>
                </c:pt>
                <c:pt idx="1">
                  <c:v>Скоріше відповідає</c:v>
                </c:pt>
                <c:pt idx="2">
                  <c:v>Скоріше не відповідає</c:v>
                </c:pt>
                <c:pt idx="3">
                  <c:v>Абсолютно не відповідає</c:v>
                </c:pt>
                <c:pt idx="4">
                  <c:v>Важко сказати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0.28699999999999998</c:v>
                </c:pt>
                <c:pt idx="1">
                  <c:v>0.436</c:v>
                </c:pt>
                <c:pt idx="2">
                  <c:v>0.14899999999999999</c:v>
                </c:pt>
                <c:pt idx="3">
                  <c:v>8.8999999999999996E-2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FF-4FCE-A979-41B4B6EFE5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0383834574895658"/>
          <c:y val="0.131912758496288"/>
          <c:w val="0.49018790530311385"/>
          <c:h val="0.74508260199736709"/>
        </c:manualLayout>
      </c:layout>
      <c:overlay val="0"/>
      <c:txPr>
        <a:bodyPr/>
        <a:lstStyle/>
        <a:p>
          <a:pPr algn="ctr">
            <a:defRPr lang="ru-RU" sz="1100" b="0" i="0" u="none" strike="noStrike" kern="1200" baseline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76168546479037E-2"/>
          <c:y val="0.12686619771847352"/>
          <c:w val="0.39252038163167924"/>
          <c:h val="0.746267604563052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Наскільки ці тези відповідають вашому підходу до викладання:  Я завжди доводжу до відома студентів чіткі і зрозумілі критерії оцінювання робіт?</c:v>
                </c:pt>
              </c:strCache>
            </c:strRef>
          </c:tx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uk-UA"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120-4091-9BB8-9124D8CF1E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uk-UA" sz="1197" b="0" i="0" u="none" strike="noStrike" kern="1200" baseline="0">
                    <a:solidFill>
                      <a:srgbClr val="101322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Абсолютно відповідає</c:v>
                </c:pt>
                <c:pt idx="1">
                  <c:v>Скоріше відповідає</c:v>
                </c:pt>
                <c:pt idx="2">
                  <c:v>Скоріше не відповідає</c:v>
                </c:pt>
                <c:pt idx="3">
                  <c:v>Абсолютно не відповідає</c:v>
                </c:pt>
                <c:pt idx="4">
                  <c:v>Важко сказати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0.73299999999999998</c:v>
                </c:pt>
                <c:pt idx="1">
                  <c:v>0.25700000000000001</c:v>
                </c:pt>
                <c:pt idx="2">
                  <c:v>0.01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20-4091-9BB8-9124D8CF1E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0383834574895658"/>
          <c:y val="0.131912758496288"/>
          <c:w val="0.49018790530311385"/>
          <c:h val="0.74508260199736709"/>
        </c:manualLayout>
      </c:layout>
      <c:overlay val="0"/>
      <c:txPr>
        <a:bodyPr/>
        <a:lstStyle/>
        <a:p>
          <a:pPr algn="ctr">
            <a:defRPr lang="ru-RU" sz="1100" b="0" i="0" u="none" strike="noStrike" kern="1200" baseline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168230645143679"/>
          <c:y val="4.8501555382735255E-2"/>
          <c:w val="0.48378063273819444"/>
          <c:h val="0.832831074325074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Які види робіт виконують студенти на Ваших дисциплінах?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1">
                  <c:v>Ділові ігри та / або практичні кейси</c:v>
                </c:pt>
                <c:pt idx="2">
                  <c:v>Групові проєктні завдання</c:v>
                </c:pt>
                <c:pt idx="3">
                  <c:v>Індивідуальні проєктні завдання</c:v>
                </c:pt>
                <c:pt idx="4">
                  <c:v>Розрахунково-графічні роботи</c:v>
                </c:pt>
                <c:pt idx="5">
                  <c:v>Креслення</c:v>
                </c:pt>
                <c:pt idx="6">
                  <c:v>Розв'язання задач</c:v>
                </c:pt>
                <c:pt idx="7">
                  <c:v>Лабораторні</c:v>
                </c:pt>
                <c:pt idx="8">
                  <c:v>Есе</c:v>
                </c:pt>
                <c:pt idx="9">
                  <c:v>Доповіді / реферати</c:v>
                </c:pt>
              </c:strCache>
            </c:strRef>
          </c:cat>
          <c:val>
            <c:numRef>
              <c:f>Лист1!$B$2:$B$11</c:f>
              <c:numCache>
                <c:formatCode>0.00%</c:formatCode>
                <c:ptCount val="10"/>
                <c:pt idx="0">
                  <c:v>0.495</c:v>
                </c:pt>
                <c:pt idx="1">
                  <c:v>0.40600000000000003</c:v>
                </c:pt>
                <c:pt idx="2">
                  <c:v>0.35599999999999998</c:v>
                </c:pt>
                <c:pt idx="3">
                  <c:v>0.56399999999999995</c:v>
                </c:pt>
                <c:pt idx="4">
                  <c:v>0.20799999999999999</c:v>
                </c:pt>
                <c:pt idx="5">
                  <c:v>5.8999999999999997E-2</c:v>
                </c:pt>
                <c:pt idx="6">
                  <c:v>0.48499999999999999</c:v>
                </c:pt>
                <c:pt idx="7">
                  <c:v>0.48499999999999999</c:v>
                </c:pt>
                <c:pt idx="8">
                  <c:v>0.35599999999999998</c:v>
                </c:pt>
                <c:pt idx="9">
                  <c:v>0.61399999999999999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A0-4C5F-8146-8CECB4FC57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130072"/>
        <c:axId val="348132424"/>
      </c:barChart>
      <c:catAx>
        <c:axId val="3481300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sz="1100" baseline="0"/>
            </a:pPr>
            <a:endParaRPr lang="uk-UA"/>
          </a:p>
        </c:txPr>
        <c:crossAx val="348132424"/>
        <c:crosses val="autoZero"/>
        <c:auto val="1"/>
        <c:lblAlgn val="ctr"/>
        <c:lblOffset val="100"/>
        <c:noMultiLvlLbl val="0"/>
      </c:catAx>
      <c:valAx>
        <c:axId val="348132424"/>
        <c:scaling>
          <c:orientation val="minMax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crossAx val="3481300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 algn="ctr">
        <a:defRPr lang="ru-RU" sz="1100" b="0" i="0" u="none" strike="noStrike" kern="1200" baseline="0">
          <a:solidFill>
            <a:srgbClr val="101322">
              <a:lumMod val="65000"/>
              <a:lumOff val="35000"/>
            </a:srgbClr>
          </a:solidFill>
          <a:latin typeface="+mn-lt"/>
          <a:ea typeface="+mn-ea"/>
          <a:cs typeface="+mn-cs"/>
        </a:defRPr>
      </a:pPr>
      <a:endParaRPr lang="uk-UA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498390068807781E-2"/>
          <c:y val="0.16475155338227004"/>
          <c:w val="0.39252038163167924"/>
          <c:h val="0.746267604563052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 надаєте Ви відгук на роботи студентів?</c:v>
                </c:pt>
              </c:strCache>
            </c:strRef>
          </c:tx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uk-UA"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555-42BD-A675-0320988AC6B1}"/>
                </c:ext>
              </c:extLst>
            </c:dLbl>
            <c:dLbl>
              <c:idx val="2"/>
              <c:layout>
                <c:manualLayout>
                  <c:x val="8.2077072731932071E-2"/>
                  <c:y val="0.11337100025338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55-42BD-A675-0320988AC6B1}"/>
                </c:ext>
              </c:extLst>
            </c:dLbl>
            <c:dLbl>
              <c:idx val="3"/>
              <c:layout>
                <c:manualLayout>
                  <c:x val="-7.5430113993936843E-2"/>
                  <c:y val="2.3134523093679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55-42BD-A675-0320988AC6B1}"/>
                </c:ext>
              </c:extLst>
            </c:dLbl>
            <c:dLbl>
              <c:idx val="4"/>
              <c:layout>
                <c:manualLayout>
                  <c:x val="-4.4279645135253419E-2"/>
                  <c:y val="3.13172454741075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55-42BD-A675-0320988AC6B1}"/>
                </c:ext>
              </c:extLst>
            </c:dLbl>
            <c:dLbl>
              <c:idx val="6"/>
              <c:layout>
                <c:manualLayout>
                  <c:x val="0.10454921054971261"/>
                  <c:y val="4.15924484632577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55-42BD-A675-0320988AC6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uk-UA" sz="1197" b="0" i="0" u="none" strike="noStrike" kern="1200" baseline="0">
                    <a:solidFill>
                      <a:srgbClr val="101322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5"/>
                <c:pt idx="0">
                  <c:v>Так, на кожну роботу</c:v>
                </c:pt>
                <c:pt idx="1">
                  <c:v>Так, на більшість</c:v>
                </c:pt>
                <c:pt idx="2">
                  <c:v>Так, але рідко</c:v>
                </c:pt>
                <c:pt idx="3">
                  <c:v>Ні, не надаю, - тільки, якщо просять</c:v>
                </c:pt>
                <c:pt idx="4">
                  <c:v>Важко відповісти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0.26700000000000002</c:v>
                </c:pt>
                <c:pt idx="1">
                  <c:v>0.48499999999999999</c:v>
                </c:pt>
                <c:pt idx="2">
                  <c:v>0.188</c:v>
                </c:pt>
                <c:pt idx="3">
                  <c:v>0.04</c:v>
                </c:pt>
                <c:pt idx="4">
                  <c:v>0</c:v>
                </c:pt>
                <c:pt idx="5">
                  <c:v>0.01</c:v>
                </c:pt>
                <c:pt idx="6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555-42BD-A675-0320988AC6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5593565156451843"/>
          <c:y val="1.48625497781963E-4"/>
          <c:w val="0.53809068645940472"/>
          <c:h val="0.99985147155106835"/>
        </c:manualLayout>
      </c:layout>
      <c:overlay val="0"/>
      <c:txPr>
        <a:bodyPr/>
        <a:lstStyle/>
        <a:p>
          <a:pPr algn="ctr">
            <a:defRPr lang="ru-RU" sz="1000" b="0" i="0" u="none" strike="noStrike" kern="1200" baseline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76168546479037E-2"/>
          <c:y val="0.12686619771847352"/>
          <c:w val="0.39252038163167924"/>
          <c:h val="0.746267604563052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Яким способам контрольного оцінювання Ви надаєте перевагу на своїх дисциплінах під час іспитів / на модульних контрольних роботах?</c:v>
                </c:pt>
              </c:strCache>
            </c:strRef>
          </c:tx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uk-UA"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EDA-4956-815D-EDAE9E2466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uk-UA" sz="1197" b="0" i="0" u="none" strike="noStrike" kern="1200" baseline="0">
                    <a:solidFill>
                      <a:srgbClr val="101322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Письмовий екзамен із тестовими питаннями (закриті питання)</c:v>
                </c:pt>
                <c:pt idx="1">
                  <c:v>Письмовий екзамен з відкритими питаннями</c:v>
                </c:pt>
                <c:pt idx="2">
                  <c:v>Усний екзамен</c:v>
                </c:pt>
                <c:pt idx="3">
                  <c:v>Індивідуальна письмова робота (твір, есе тощо)</c:v>
                </c:pt>
                <c:pt idx="4">
                  <c:v>Індивідуальне проєктне завдання</c:v>
                </c:pt>
                <c:pt idx="5">
                  <c:v>Групове проєктне завдання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0.55400000000000005</c:v>
                </c:pt>
                <c:pt idx="1">
                  <c:v>0.66300000000000003</c:v>
                </c:pt>
                <c:pt idx="2">
                  <c:v>0.218</c:v>
                </c:pt>
                <c:pt idx="3">
                  <c:v>0.158</c:v>
                </c:pt>
                <c:pt idx="4">
                  <c:v>0.23799999999999999</c:v>
                </c:pt>
                <c:pt idx="5">
                  <c:v>6.9000000000000006E-2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DA-4956-815D-EDAE9E2466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8542852869996989"/>
          <c:y val="0"/>
          <c:w val="0.50859768146600659"/>
          <c:h val="1"/>
        </c:manualLayout>
      </c:layout>
      <c:overlay val="0"/>
      <c:txPr>
        <a:bodyPr/>
        <a:lstStyle/>
        <a:p>
          <a:pPr algn="ctr">
            <a:defRPr lang="ru-RU" sz="1100" b="0" i="0" u="none" strike="noStrike" kern="1200" baseline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35670171438137E-2"/>
          <c:y val="0.13181367370998531"/>
          <c:w val="0.39252038163167924"/>
          <c:h val="0.746267604563052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Поясніть, чому саме Ви не надаєте відгук?</c:v>
                </c:pt>
              </c:strCache>
            </c:strRef>
          </c:tx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C7A-4DD0-AA19-6A42D73DDB19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C7A-4DD0-AA19-6A42D73DDB19}"/>
                </c:ext>
              </c:extLst>
            </c:dLbl>
            <c:dLbl>
              <c:idx val="7"/>
              <c:layout>
                <c:manualLayout>
                  <c:x val="5.2049772247528055E-2"/>
                  <c:y val="-3.97577635324105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7A-4DD0-AA19-6A42D73DDB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197" b="0" i="0" u="none" strike="noStrike" kern="1200" baseline="0">
                    <a:solidFill>
                      <a:srgbClr val="101322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Мені бракує часу для цього</c:v>
                </c:pt>
                <c:pt idx="1">
                  <c:v>Мені за це не платять зарплату</c:v>
                </c:pt>
                <c:pt idx="2">
                  <c:v>Вважаю недоцільним</c:v>
                </c:pt>
                <c:pt idx="3">
                  <c:v>Не спадало на думку це робити</c:v>
                </c:pt>
                <c:pt idx="4">
                  <c:v>Студенти не звертаються</c:v>
                </c:pt>
                <c:pt idx="5">
                  <c:v>Важко відповісти</c:v>
                </c:pt>
                <c:pt idx="6">
                  <c:v>Завжди або майже завжди надаю відгук</c:v>
                </c:pt>
                <c:pt idx="7">
                  <c:v>Інше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0.158</c:v>
                </c:pt>
                <c:pt idx="1">
                  <c:v>0.01</c:v>
                </c:pt>
                <c:pt idx="2">
                  <c:v>0.03</c:v>
                </c:pt>
                <c:pt idx="3">
                  <c:v>0.01</c:v>
                </c:pt>
                <c:pt idx="4">
                  <c:v>0.16800000000000001</c:v>
                </c:pt>
                <c:pt idx="5">
                  <c:v>0.02</c:v>
                </c:pt>
                <c:pt idx="6">
                  <c:v>0.495</c:v>
                </c:pt>
                <c:pt idx="7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7A-4DD0-AA19-6A42D73DDB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3077572437306597"/>
          <c:y val="1.0934224849770361E-2"/>
          <c:w val="0.4518764763842269"/>
          <c:h val="0.95764207938223045"/>
        </c:manualLayout>
      </c:layout>
      <c:overlay val="0"/>
      <c:txPr>
        <a:bodyPr/>
        <a:lstStyle/>
        <a:p>
          <a:pPr algn="ctr">
            <a:defRPr lang="ru-RU" sz="1100" b="0" i="0" u="none" strike="noStrike" kern="1200" baseline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04869201571898"/>
          <c:y val="9.0116903504727841E-2"/>
          <c:w val="0.79103006527502673"/>
          <c:h val="0.791740001986739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Оцініть оснащеність навчальних лабораторій, якими Ви користуєтесь в освітньому процесі, за 5-бальною шкалою, де 1 - дуже низька а 5 - дуже висока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0.26700000000000002</c:v>
                </c:pt>
                <c:pt idx="1">
                  <c:v>0.27700000000000002</c:v>
                </c:pt>
                <c:pt idx="2">
                  <c:v>0.29699999999999999</c:v>
                </c:pt>
                <c:pt idx="3">
                  <c:v>0.11899999999999999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EA-44FF-B16D-EB4350DD3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128896"/>
        <c:axId val="348132032"/>
      </c:barChart>
      <c:catAx>
        <c:axId val="348128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uk-UA"/>
          </a:p>
        </c:txPr>
        <c:crossAx val="348132032"/>
        <c:crosses val="autoZero"/>
        <c:auto val="1"/>
        <c:lblAlgn val="ctr"/>
        <c:lblOffset val="100"/>
        <c:noMultiLvlLbl val="0"/>
      </c:catAx>
      <c:valAx>
        <c:axId val="34813203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3481288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 algn="ctr">
        <a:defRPr lang="ru-RU" sz="1100" b="0" i="0" u="none" strike="noStrike" kern="1200" baseline="0">
          <a:solidFill>
            <a:srgbClr val="101322">
              <a:lumMod val="65000"/>
              <a:lumOff val="35000"/>
            </a:srgbClr>
          </a:solidFill>
          <a:latin typeface="+mn-lt"/>
          <a:ea typeface="+mn-ea"/>
          <a:cs typeface="+mn-cs"/>
        </a:defRPr>
      </a:pPr>
      <a:endParaRPr lang="uk-UA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336017372875032E-2"/>
          <c:y val="0.12809403182826853"/>
          <c:w val="0.39252038163167924"/>
          <c:h val="0.746267604563052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Як саме студенти отримують силабус / робочу програму Вашої дисципліни? </c:v>
                </c:pt>
              </c:strCache>
            </c:strRef>
          </c:tx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uk-UA"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D4B-4A50-8A0A-683E98AAFBC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uk-UA"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D4B-4A50-8A0A-683E98AAFB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uk-UA" sz="1197" b="0" i="0" u="none" strike="noStrike" kern="1200" baseline="0">
                    <a:solidFill>
                      <a:srgbClr val="101322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Можуть його завантажити онлайн на сайті кафедри чи іншому інтерент-ресурсі</c:v>
                </c:pt>
                <c:pt idx="1">
                  <c:v>Я розсилаю їм на електронну пошту (групову/старості)</c:v>
                </c:pt>
                <c:pt idx="2">
                  <c:v>Надаю тільки після запиту від студентів</c:v>
                </c:pt>
                <c:pt idx="3">
                  <c:v>Кафедра розсилає</c:v>
                </c:pt>
                <c:pt idx="4">
                  <c:v>Важко відповісти</c:v>
                </c:pt>
                <c:pt idx="5">
                  <c:v>Розміщаю в Google-класі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0.624</c:v>
                </c:pt>
                <c:pt idx="1">
                  <c:v>0.109</c:v>
                </c:pt>
                <c:pt idx="2">
                  <c:v>0.01</c:v>
                </c:pt>
                <c:pt idx="3">
                  <c:v>0.04</c:v>
                </c:pt>
                <c:pt idx="4">
                  <c:v>0.01</c:v>
                </c:pt>
                <c:pt idx="5">
                  <c:v>0.73299999999999998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4B-4A50-8A0A-683E98AAFB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8542852869996989"/>
          <c:y val="0"/>
          <c:w val="0.50859768146600659"/>
          <c:h val="1"/>
        </c:manualLayout>
      </c:layout>
      <c:overlay val="0"/>
      <c:txPr>
        <a:bodyPr/>
        <a:lstStyle/>
        <a:p>
          <a:pPr algn="ctr">
            <a:defRPr lang="ru-RU" sz="1100" b="0" i="0" u="none" strike="noStrike" kern="1200" baseline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1398701911908776"/>
          <c:y val="6.1486715127353965E-2"/>
        </c:manualLayout>
      </c:layout>
      <c:overlay val="0"/>
      <c:txPr>
        <a:bodyPr/>
        <a:lstStyle/>
        <a:p>
          <a:pPr algn="ctr" rtl="0">
            <a:defRPr lang="ru-RU" sz="1600" b="1" i="0" u="none" strike="noStrike" kern="1200" spc="0" baseline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Ваш науковий ступінь </c:v>
                </c:pt>
              </c:strCache>
            </c:strRef>
          </c:tx>
          <c:dLbls>
            <c:dLbl>
              <c:idx val="0"/>
              <c:layout>
                <c:manualLayout>
                  <c:x val="-0.10858673531223807"/>
                  <c:y val="0.15851671967777639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DA-49BB-BBC5-11AE52564C2A}"/>
                </c:ext>
              </c:extLst>
            </c:dLbl>
            <c:dLbl>
              <c:idx val="1"/>
              <c:layout>
                <c:manualLayout>
                  <c:x val="2.1084936269707408E-2"/>
                  <c:y val="-0.231474850699390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DA-49BB-BBC5-11AE52564C2A}"/>
                </c:ext>
              </c:extLst>
            </c:dLbl>
            <c:dLbl>
              <c:idx val="2"/>
              <c:layout>
                <c:manualLayout>
                  <c:x val="0.10907484395673209"/>
                  <c:y val="0.16145296886131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DA-49BB-BBC5-11AE52564C2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Доктор наук (DrSC)</c:v>
                </c:pt>
                <c:pt idx="1">
                  <c:v>Кандидат наук (PhD)</c:v>
                </c:pt>
                <c:pt idx="2">
                  <c:v>Немає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0.218</c:v>
                </c:pt>
                <c:pt idx="1">
                  <c:v>0.48499999999999999</c:v>
                </c:pt>
                <c:pt idx="2">
                  <c:v>0.29699999999999999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DA-49BB-BBC5-11AE52564C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693762561735552"/>
          <c:y val="0.36627475015495969"/>
          <c:w val="0.38704664128228178"/>
          <c:h val="0.56983694859689138"/>
        </c:manualLayout>
      </c:layout>
      <c:overlay val="0"/>
      <c:txPr>
        <a:bodyPr/>
        <a:lstStyle/>
        <a:p>
          <a:pPr algn="ctr">
            <a:defRPr/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 algn="ctr">
        <a:defRPr lang="ru-RU" sz="1197" b="0" i="0" u="none" strike="noStrike" kern="1200" baseline="0">
          <a:solidFill>
            <a:srgbClr val="101322">
              <a:lumMod val="75000"/>
              <a:lumOff val="25000"/>
            </a:srgbClr>
          </a:solidFill>
          <a:latin typeface="+mn-lt"/>
          <a:ea typeface="+mn-ea"/>
          <a:cs typeface="+mn-cs"/>
        </a:defRPr>
      </a:pPr>
      <a:endParaRPr lang="uk-UA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76168546479037E-2"/>
          <c:y val="0.12686619771847352"/>
          <c:w val="0.39252038163167924"/>
          <c:h val="0.746267604563052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 Ви ознайомлюєте студентів на початку вивчення дисципліни з загальними критеріями оцінювання? </c:v>
                </c:pt>
              </c:strCache>
            </c:strRef>
          </c:tx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uk-UA"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A41-436F-BDC4-51E4C59EF1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uk-UA" sz="1197" b="0" i="0" u="none" strike="noStrike" kern="1200" baseline="0">
                    <a:solidFill>
                      <a:srgbClr val="101322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Так, ознайомлюю усно</c:v>
                </c:pt>
                <c:pt idx="1">
                  <c:v>Так, це прописано у силабусі / робочій програмі</c:v>
                </c:pt>
                <c:pt idx="2">
                  <c:v>Надаю інформацію на прохання студентів</c:v>
                </c:pt>
                <c:pt idx="3">
                  <c:v>Ні</c:v>
                </c:pt>
                <c:pt idx="4">
                  <c:v>Інше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0.74299999999999999</c:v>
                </c:pt>
                <c:pt idx="1">
                  <c:v>0.69299999999999995</c:v>
                </c:pt>
                <c:pt idx="2">
                  <c:v>8.8999999999999996E-2</c:v>
                </c:pt>
                <c:pt idx="3">
                  <c:v>0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41-436F-BDC4-51E4C59EF1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8542852869996989"/>
          <c:y val="0"/>
          <c:w val="0.50859768146600659"/>
          <c:h val="1"/>
        </c:manualLayout>
      </c:layout>
      <c:overlay val="0"/>
      <c:txPr>
        <a:bodyPr/>
        <a:lstStyle/>
        <a:p>
          <a:pPr algn="ctr">
            <a:defRPr lang="ru-RU" sz="1100" b="0" i="0" u="none" strike="noStrike" kern="1200" baseline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76168546479037E-2"/>
          <c:y val="0.12686619771847352"/>
          <c:w val="0.39252038163167924"/>
          <c:h val="0.746267604563052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 пояснюєте Ви студентам критерії оцінювання? </c:v>
                </c:pt>
              </c:strCache>
            </c:strRef>
          </c:tx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uk-UA"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63F-49E1-8117-9132742817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uk-UA" sz="1197" b="0" i="0" u="none" strike="noStrike" kern="1200" baseline="0">
                    <a:solidFill>
                      <a:srgbClr val="101322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Так, проговорюємо на початку курсу</c:v>
                </c:pt>
                <c:pt idx="1">
                  <c:v>Так, якщо просять пояснити</c:v>
                </c:pt>
                <c:pt idx="2">
                  <c:v>Ні, бо це прописано в силабусі / робочій програмі</c:v>
                </c:pt>
                <c:pt idx="3">
                  <c:v>Ні, і критерії не прописані в навчальній програмі/силабусі</c:v>
                </c:pt>
                <c:pt idx="4">
                  <c:v>Важко відповісти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0.88100000000000001</c:v>
                </c:pt>
                <c:pt idx="1">
                  <c:v>0.17799999999999999</c:v>
                </c:pt>
                <c:pt idx="2">
                  <c:v>0.03</c:v>
                </c:pt>
                <c:pt idx="3">
                  <c:v>4.0000000000000001E-3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3F-49E1-8117-9132742817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8542852869996989"/>
          <c:y val="0"/>
          <c:w val="0.50859768146600659"/>
          <c:h val="1"/>
        </c:manualLayout>
      </c:layout>
      <c:overlay val="0"/>
      <c:txPr>
        <a:bodyPr/>
        <a:lstStyle/>
        <a:p>
          <a:pPr algn="ctr">
            <a:defRPr lang="ru-RU" sz="1100" b="0" i="0" u="none" strike="noStrike" kern="1200" baseline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 надаєте Ви студентам рекомендації щодо того, де вони можуть знайти літературу/навчальні матеріали, необхідні для виконання робіт?</c:v>
                </c:pt>
              </c:strCache>
            </c:strRef>
          </c:tx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4C0-48B3-8F82-BD45A347F4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197" b="0" i="0" u="none" strike="noStrike" kern="1200" baseline="0">
                    <a:solidFill>
                      <a:srgbClr val="101322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Так</c:v>
                </c:pt>
                <c:pt idx="1">
                  <c:v>Ні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0.99</c:v>
                </c:pt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C0-48B3-8F82-BD45A347F4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5529013190453587"/>
          <c:y val="0.2251792509995422"/>
          <c:w val="0.18261859793356294"/>
          <c:h val="0.46401532423032821"/>
        </c:manualLayout>
      </c:layout>
      <c:overlay val="0"/>
      <c:txPr>
        <a:bodyPr/>
        <a:lstStyle/>
        <a:p>
          <a:pPr algn="ctr">
            <a:defRPr lang="ru-RU" sz="1197" b="0" i="0" u="none" strike="noStrike" kern="1200" baseline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76168546479037E-2"/>
          <c:y val="0.12686619771847352"/>
          <c:w val="0.39252038163167924"/>
          <c:h val="0.746267604563052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 якому форматі студенти переважно отримують рекомендації щодо того, де вони можуть знайти літературу/навчальні матеріали, необхідні для виконання робіт?</c:v>
                </c:pt>
              </c:strCache>
            </c:strRef>
          </c:tx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uk-UA"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1CE-4DF3-BBDB-72DFF9431B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uk-UA" sz="1100" b="0" i="0" u="none" strike="noStrike" kern="1200" baseline="0">
                    <a:solidFill>
                      <a:srgbClr val="101322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Це прописано у силабусі / робочій програмі</c:v>
                </c:pt>
                <c:pt idx="1">
                  <c:v>Усно ознайомлюю студентів</c:v>
                </c:pt>
                <c:pt idx="2">
                  <c:v>Надаю інформацію на прохання студентів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0.70299999999999996</c:v>
                </c:pt>
                <c:pt idx="1">
                  <c:v>0.752</c:v>
                </c:pt>
                <c:pt idx="2">
                  <c:v>0.376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CE-4DF3-BBDB-72DFF9431B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8542852869996989"/>
          <c:y val="0.12045874592825048"/>
          <c:w val="0.44640168616886322"/>
          <c:h val="0.87954125407174955"/>
        </c:manualLayout>
      </c:layout>
      <c:overlay val="0"/>
      <c:txPr>
        <a:bodyPr/>
        <a:lstStyle/>
        <a:p>
          <a:pPr algn="ctr">
            <a:defRPr lang="ru-RU" sz="1100" b="0" i="0" u="none" strike="noStrike" kern="1200" baseline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04869201571898"/>
          <c:y val="9.0116903504727841E-2"/>
          <c:w val="0.79103006527502673"/>
          <c:h val="0.791740001986739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Як Ви оцінюєте доступність літератури/матеріалів з Вашої дисципліни, необхідних для виконання студентами робіт (на шкалі від 1 до 5, де 1 – дуже важко знайти, 5 – дуже легко)?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0.03</c:v>
                </c:pt>
                <c:pt idx="1">
                  <c:v>0.04</c:v>
                </c:pt>
                <c:pt idx="2">
                  <c:v>0.188</c:v>
                </c:pt>
                <c:pt idx="3">
                  <c:v>0.376</c:v>
                </c:pt>
                <c:pt idx="4">
                  <c:v>0.36599999999999999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C5-4D70-8268-ACF96246F1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1380312"/>
        <c:axId val="351381880"/>
      </c:barChart>
      <c:catAx>
        <c:axId val="351380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uk-UA"/>
          </a:p>
        </c:txPr>
        <c:crossAx val="351381880"/>
        <c:crosses val="autoZero"/>
        <c:auto val="1"/>
        <c:lblAlgn val="ctr"/>
        <c:lblOffset val="100"/>
        <c:noMultiLvlLbl val="0"/>
      </c:catAx>
      <c:valAx>
        <c:axId val="35138188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3513803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 algn="ctr">
        <a:defRPr lang="ru-RU" sz="1100" b="0" i="0" u="none" strike="noStrike" kern="1200" baseline="0">
          <a:solidFill>
            <a:srgbClr val="101322">
              <a:lumMod val="65000"/>
              <a:lumOff val="35000"/>
            </a:srgbClr>
          </a:solidFill>
          <a:latin typeface="+mn-lt"/>
          <a:ea typeface="+mn-ea"/>
          <a:cs typeface="+mn-cs"/>
        </a:defRPr>
      </a:pPr>
      <a:endParaRPr lang="uk-UA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168230645143679"/>
          <c:y val="4.8501555382735255E-2"/>
          <c:w val="0.48378063273819444"/>
          <c:h val="0.832831074325074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Як Ви підтримуєте комунікацію із студентами у час поза заняттями?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Інше</c:v>
                </c:pt>
                <c:pt idx="1">
                  <c:v>Намагаюсь не комунікувати зі студентами у час поза заняттями</c:v>
                </c:pt>
                <c:pt idx="2">
                  <c:v>Студенти можуть заздалегідь домовитись про консультацію у визначений час</c:v>
                </c:pt>
                <c:pt idx="3">
                  <c:v>Під час консультаційних годин</c:v>
                </c:pt>
                <c:pt idx="4">
                  <c:v>Маємо чат у соціальній мережі (наприклад, Телеграм, Фейсбук, Вотсап)</c:v>
                </c:pt>
                <c:pt idx="5">
                  <c:v>Студенти можуть звернутись з питанням по e-mail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0.01</c:v>
                </c:pt>
                <c:pt idx="1">
                  <c:v>0.04</c:v>
                </c:pt>
                <c:pt idx="2">
                  <c:v>0.52500000000000002</c:v>
                </c:pt>
                <c:pt idx="3">
                  <c:v>0.60399999999999998</c:v>
                </c:pt>
                <c:pt idx="4">
                  <c:v>0.61399999999999999</c:v>
                </c:pt>
                <c:pt idx="5">
                  <c:v>0.82199999999999995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81-4665-8291-4A977FDC52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1384624"/>
        <c:axId val="351386192"/>
      </c:barChart>
      <c:catAx>
        <c:axId val="3513846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sz="1100" baseline="0"/>
            </a:pPr>
            <a:endParaRPr lang="uk-UA"/>
          </a:p>
        </c:txPr>
        <c:crossAx val="351386192"/>
        <c:crosses val="autoZero"/>
        <c:auto val="1"/>
        <c:lblAlgn val="ctr"/>
        <c:lblOffset val="100"/>
        <c:noMultiLvlLbl val="0"/>
      </c:catAx>
      <c:valAx>
        <c:axId val="351386192"/>
        <c:scaling>
          <c:orientation val="minMax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crossAx val="3513846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 algn="ctr">
        <a:defRPr lang="ru-RU" sz="1100" b="0" i="0" u="none" strike="noStrike" kern="1200" baseline="0">
          <a:solidFill>
            <a:srgbClr val="101322">
              <a:lumMod val="65000"/>
              <a:lumOff val="35000"/>
            </a:srgbClr>
          </a:solidFill>
          <a:latin typeface="+mn-lt"/>
          <a:ea typeface="+mn-ea"/>
          <a:cs typeface="+mn-cs"/>
        </a:defRPr>
      </a:pPr>
      <a:endParaRPr lang="uk-UA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76168546479037E-2"/>
          <c:y val="0.12686619771847352"/>
          <c:w val="0.39252038163167924"/>
          <c:h val="0.746267604563052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Ви займаєтесь активною науковою діяльністю?літературу/навчальні матеріали, необхідні для виконання робіт?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 algn="ctr" rtl="0">
                    <a:defRPr lang="ru-RU"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449-421D-8224-DE30A1591643}"/>
                </c:ext>
              </c:extLst>
            </c:dLbl>
            <c:dLbl>
              <c:idx val="1"/>
              <c:layout>
                <c:manualLayout>
                  <c:x val="9.4629312797742254E-2"/>
                  <c:y val="5.1447503546562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49-421D-8224-DE30A1591643}"/>
                </c:ext>
              </c:extLst>
            </c:dLbl>
            <c:dLbl>
              <c:idx val="3"/>
              <c:layout>
                <c:manualLayout>
                  <c:x val="2.343592580516345E-2"/>
                  <c:y val="3.746418551583500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449-421D-8224-DE30A15916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197" b="0" i="0" u="none" strike="noStrike" kern="1200" baseline="0">
                    <a:solidFill>
                      <a:srgbClr val="101322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Так</c:v>
                </c:pt>
                <c:pt idx="1">
                  <c:v>Ні</c:v>
                </c:pt>
                <c:pt idx="2">
                  <c:v>Важко відповісти</c:v>
                </c:pt>
                <c:pt idx="3">
                  <c:v>Інше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0.752</c:v>
                </c:pt>
                <c:pt idx="1">
                  <c:v>8.8999999999999996E-2</c:v>
                </c:pt>
                <c:pt idx="2">
                  <c:v>0.11899999999999999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49-421D-8224-DE30A15916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5056706123430921"/>
          <c:y val="0.20456391356936718"/>
          <c:w val="0.3378375836975544"/>
          <c:h val="0.57916556095285809"/>
        </c:manualLayout>
      </c:layout>
      <c:overlay val="0"/>
      <c:txPr>
        <a:bodyPr/>
        <a:lstStyle/>
        <a:p>
          <a:pPr algn="ctr">
            <a:defRPr lang="ru-RU" sz="1100" b="0" i="0" u="none" strike="noStrike" kern="1200" baseline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76168546479037E-2"/>
          <c:y val="0.12686619771847352"/>
          <c:w val="0.39252038163167924"/>
          <c:h val="0.746267604563052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Скільки всього наукових публікацій Ви опублікували за останній рік (не включаючи тези доповіді)?</c:v>
                </c:pt>
              </c:strCache>
            </c:strRef>
          </c:tx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uk-UA"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E85-467F-8F82-20A916350D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uk-UA" sz="1197" b="0" i="0" u="none" strike="noStrike" kern="1200" baseline="0">
                    <a:solidFill>
                      <a:srgbClr val="101322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Жодної</c:v>
                </c:pt>
                <c:pt idx="1">
                  <c:v>1</c:v>
                </c:pt>
                <c:pt idx="2">
                  <c:v>2-3</c:v>
                </c:pt>
                <c:pt idx="3">
                  <c:v>4-5</c:v>
                </c:pt>
                <c:pt idx="4">
                  <c:v>Понад 5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7.9000000000000001E-2</c:v>
                </c:pt>
                <c:pt idx="1">
                  <c:v>0.14899999999999999</c:v>
                </c:pt>
                <c:pt idx="2">
                  <c:v>0.35599999999999998</c:v>
                </c:pt>
                <c:pt idx="3">
                  <c:v>0.17799999999999999</c:v>
                </c:pt>
                <c:pt idx="4">
                  <c:v>0.23799999999999999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85-467F-8F82-20A916350D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471335797465897"/>
          <c:y val="0.16186016764557759"/>
          <c:w val="0.24177624180071175"/>
          <c:h val="0.69589907896891479"/>
        </c:manualLayout>
      </c:layout>
      <c:overlay val="0"/>
      <c:txPr>
        <a:bodyPr/>
        <a:lstStyle/>
        <a:p>
          <a:pPr algn="ctr">
            <a:defRPr lang="ru-RU" sz="1100" b="0" i="0" u="none" strike="noStrike" kern="1200" baseline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76168546479037E-2"/>
          <c:y val="0.12686619771847352"/>
          <c:w val="0.39252038163167924"/>
          <c:h val="0.746267604563052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Скільки наукових публікацій Ви опублікували за останній рік в виданнях, що індексуються в НМБД Scopus / WoS?</c:v>
                </c:pt>
              </c:strCache>
            </c:strRef>
          </c:tx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uk-UA"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351-41BD-A600-1CF6832BE7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uk-UA" sz="1197" b="0" i="0" u="none" strike="noStrike" kern="1200" baseline="0">
                    <a:solidFill>
                      <a:srgbClr val="101322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Жодної</c:v>
                </c:pt>
                <c:pt idx="1">
                  <c:v>1</c:v>
                </c:pt>
                <c:pt idx="2">
                  <c:v>2-3</c:v>
                </c:pt>
                <c:pt idx="3">
                  <c:v>4-5</c:v>
                </c:pt>
                <c:pt idx="4">
                  <c:v>Понад 5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0.44600000000000001</c:v>
                </c:pt>
                <c:pt idx="1">
                  <c:v>0.32700000000000001</c:v>
                </c:pt>
                <c:pt idx="2">
                  <c:v>0.17799999999999999</c:v>
                </c:pt>
                <c:pt idx="3">
                  <c:v>0.02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51-41BD-A600-1CF6832BE7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471335797465897"/>
          <c:y val="0.16186016764557759"/>
          <c:w val="0.24177624180071175"/>
          <c:h val="0.69589907896891479"/>
        </c:manualLayout>
      </c:layout>
      <c:overlay val="0"/>
      <c:txPr>
        <a:bodyPr/>
        <a:lstStyle/>
        <a:p>
          <a:pPr algn="ctr">
            <a:defRPr lang="ru-RU" sz="1100" b="0" i="0" u="none" strike="noStrike" kern="1200" baseline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76168546479037E-2"/>
          <c:y val="0.12686619771847352"/>
          <c:w val="0.39252038163167924"/>
          <c:h val="0.746267604563052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Ваш H-індекс (індекс цитування) в НМБД Scopus</c:v>
                </c:pt>
              </c:strCache>
            </c:strRef>
          </c:tx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uk-UA"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A9F-4FE7-8680-DC767C663B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uk-UA" sz="1197" b="0" i="0" u="none" strike="noStrike" kern="1200" baseline="0">
                    <a:solidFill>
                      <a:srgbClr val="101322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0</c:v>
                </c:pt>
                <c:pt idx="1">
                  <c:v>1</c:v>
                </c:pt>
                <c:pt idx="2">
                  <c:v>2-3</c:v>
                </c:pt>
                <c:pt idx="3">
                  <c:v>4-5</c:v>
                </c:pt>
                <c:pt idx="4">
                  <c:v>Понад 5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0.317</c:v>
                </c:pt>
                <c:pt idx="1">
                  <c:v>0.26700000000000002</c:v>
                </c:pt>
                <c:pt idx="2">
                  <c:v>0.26700000000000002</c:v>
                </c:pt>
                <c:pt idx="3">
                  <c:v>7.9000000000000001E-2</c:v>
                </c:pt>
                <c:pt idx="4">
                  <c:v>6.9000000000000006E-2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9F-4FE7-8680-DC767C663B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471335797465897"/>
          <c:y val="0.16186016764557759"/>
          <c:w val="0.24177624180071175"/>
          <c:h val="0.69589907896891479"/>
        </c:manualLayout>
      </c:layout>
      <c:overlay val="0"/>
      <c:txPr>
        <a:bodyPr/>
        <a:lstStyle/>
        <a:p>
          <a:pPr algn="ctr">
            <a:defRPr lang="ru-RU" sz="1100" b="0" i="0" u="none" strike="noStrike" kern="1200" baseline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1600" b="1" i="0" u="none" strike="noStrike" kern="1200" spc="0" baseline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Робота в КАІ - </a:t>
            </a:r>
            <a:r>
              <a:rPr lang="ru-RU" dirty="0" err="1"/>
              <a:t>це</a:t>
            </a:r>
            <a:endParaRPr lang="ru-RU" dirty="0"/>
          </a:p>
        </c:rich>
      </c:tx>
      <c:layout>
        <c:manualLayout>
          <c:xMode val="edge"/>
          <c:yMode val="edge"/>
          <c:x val="0.23023041631737887"/>
          <c:y val="6.1486715127353965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Ваш науковий ступінь 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fld id="{F0569540-9600-489A-A248-D2E3CF43C582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uk-U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7A2-40DC-9343-E27D0D096A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uk-UA" sz="1197" b="0" i="0" u="none" strike="noStrike" kern="1200" baseline="0">
                    <a:solidFill>
                      <a:srgbClr val="101322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Єдине місце роботи</c:v>
                </c:pt>
                <c:pt idx="1">
                  <c:v>Не єдине, але основне місце роботи</c:v>
                </c:pt>
                <c:pt idx="2">
                  <c:v>Не єдине, не основне місце роботи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0.70299999999999996</c:v>
                </c:pt>
                <c:pt idx="1">
                  <c:v>0.25700000000000001</c:v>
                </c:pt>
                <c:pt idx="2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A2-40DC-9343-E27D0D096A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693762561735552"/>
          <c:y val="0.20681758343441292"/>
          <c:w val="0.38704664128228178"/>
          <c:h val="0.72929415757457694"/>
        </c:manualLayout>
      </c:layout>
      <c:overlay val="0"/>
      <c:txPr>
        <a:bodyPr/>
        <a:lstStyle/>
        <a:p>
          <a:pPr algn="ctr">
            <a:defRPr/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 algn="ctr">
        <a:defRPr lang="ru-RU" sz="1197" b="0" i="0" u="none" strike="noStrike" kern="1200" baseline="0">
          <a:solidFill>
            <a:srgbClr val="101322">
              <a:lumMod val="75000"/>
              <a:lumOff val="25000"/>
            </a:srgbClr>
          </a:solidFill>
          <a:latin typeface="+mn-lt"/>
          <a:ea typeface="+mn-ea"/>
          <a:cs typeface="+mn-cs"/>
        </a:defRPr>
      </a:pPr>
      <a:endParaRPr lang="uk-UA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76168546479037E-2"/>
          <c:y val="0.12686619771847352"/>
          <c:w val="0.39252038163167924"/>
          <c:h val="0.746267604563052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Ваш H-індекс (індекс цитування) в  НМБД Google Scolary</c:v>
                </c:pt>
              </c:strCache>
            </c:strRef>
          </c:tx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uk-UA"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DD7-4EDE-B46B-4E7C434582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uk-UA" sz="1197" b="0" i="0" u="none" strike="noStrike" kern="1200" baseline="0">
                    <a:solidFill>
                      <a:srgbClr val="101322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0</c:v>
                </c:pt>
                <c:pt idx="1">
                  <c:v>1-3</c:v>
                </c:pt>
                <c:pt idx="2">
                  <c:v>4-6</c:v>
                </c:pt>
                <c:pt idx="3">
                  <c:v>7-10</c:v>
                </c:pt>
                <c:pt idx="4">
                  <c:v>Понад 10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9.9000000000000005E-2</c:v>
                </c:pt>
                <c:pt idx="1">
                  <c:v>0.29699999999999999</c:v>
                </c:pt>
                <c:pt idx="2">
                  <c:v>0.22800000000000001</c:v>
                </c:pt>
                <c:pt idx="3">
                  <c:v>0.16800000000000001</c:v>
                </c:pt>
                <c:pt idx="4">
                  <c:v>0.20799999999999999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D7-4EDE-B46B-4E7C434582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471335797465897"/>
          <c:y val="0.16186016764557759"/>
          <c:w val="0.24177624180071175"/>
          <c:h val="0.69589907896891479"/>
        </c:manualLayout>
      </c:layout>
      <c:overlay val="0"/>
      <c:txPr>
        <a:bodyPr/>
        <a:lstStyle/>
        <a:p>
          <a:pPr algn="ctr">
            <a:defRPr lang="ru-RU" sz="1100" b="0" i="0" u="none" strike="noStrike" kern="1200" baseline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76168546479037E-2"/>
          <c:y val="0.12686619771847352"/>
          <c:w val="0.39252038163167924"/>
          <c:h val="0.746267604563052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 скількох наукових конференціях Ви взяли участь за останній рік? (всього)</c:v>
                </c:pt>
              </c:strCache>
            </c:strRef>
          </c:tx>
          <c:dLbls>
            <c:dLbl>
              <c:idx val="0"/>
              <c:layout>
                <c:manualLayout>
                  <c:x val="3.1188068154011416E-3"/>
                  <c:y val="-2.4323439175181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9E2-4027-8898-173C9F6A5188}"/>
                </c:ext>
              </c:extLst>
            </c:dLbl>
            <c:dLbl>
              <c:idx val="1"/>
              <c:layout>
                <c:manualLayout>
                  <c:x val="-9.2772514952624743E-2"/>
                  <c:y val="0.10969492583243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E2-4027-8898-173C9F6A5188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 algn="ctr" rtl="0">
                    <a:defRPr lang="ru-RU"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9E2-4027-8898-173C9F6A51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197" b="0" i="0" u="none" strike="noStrike" kern="1200" baseline="0">
                    <a:solidFill>
                      <a:srgbClr val="101322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Жодної</c:v>
                </c:pt>
                <c:pt idx="1">
                  <c:v>1</c:v>
                </c:pt>
                <c:pt idx="2">
                  <c:v>2-3</c:v>
                </c:pt>
                <c:pt idx="3">
                  <c:v>4-5</c:v>
                </c:pt>
                <c:pt idx="4">
                  <c:v>Понад 5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0.03</c:v>
                </c:pt>
                <c:pt idx="1">
                  <c:v>0.14899999999999999</c:v>
                </c:pt>
                <c:pt idx="2">
                  <c:v>0.307</c:v>
                </c:pt>
                <c:pt idx="3">
                  <c:v>0.23799999999999999</c:v>
                </c:pt>
                <c:pt idx="4">
                  <c:v>0.27700000000000002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E2-4027-8898-173C9F6A51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471335797465897"/>
          <c:y val="0.16186016764557759"/>
          <c:w val="0.24177624180071175"/>
          <c:h val="0.69589907896891479"/>
        </c:manualLayout>
      </c:layout>
      <c:overlay val="0"/>
      <c:txPr>
        <a:bodyPr/>
        <a:lstStyle/>
        <a:p>
          <a:pPr algn="ctr">
            <a:defRPr lang="ru-RU" sz="1100" b="0" i="0" u="none" strike="noStrike" kern="1200" baseline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76168546479037E-2"/>
          <c:y val="0.12686619771847352"/>
          <c:w val="0.39252038163167924"/>
          <c:h val="0.746267604563052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 скількох закордонних наукових конференціях Ви взяли участь за останній рік?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 algn="ctr" rtl="0">
                    <a:defRPr lang="ru-RU"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71B-4206-BA40-E74C83FCFED8}"/>
                </c:ext>
              </c:extLst>
            </c:dLbl>
            <c:dLbl>
              <c:idx val="3"/>
              <c:layout>
                <c:manualLayout>
                  <c:x val="-1.3885586406372273E-2"/>
                  <c:y val="-4.2911675559771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1B-4206-BA40-E74C83FCFED8}"/>
                </c:ext>
              </c:extLst>
            </c:dLbl>
            <c:dLbl>
              <c:idx val="4"/>
              <c:layout>
                <c:manualLayout>
                  <c:x val="3.9243008390475204E-2"/>
                  <c:y val="-3.0424381833967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71B-4206-BA40-E74C83FCFE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197" b="0" i="0" u="none" strike="noStrike" kern="1200" baseline="0">
                    <a:solidFill>
                      <a:srgbClr val="101322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В жодній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Понад 3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0.38600000000000001</c:v>
                </c:pt>
                <c:pt idx="1">
                  <c:v>0.307</c:v>
                </c:pt>
                <c:pt idx="2">
                  <c:v>9.9000000000000005E-2</c:v>
                </c:pt>
                <c:pt idx="3">
                  <c:v>0.109</c:v>
                </c:pt>
                <c:pt idx="4">
                  <c:v>9.9000000000000005E-2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1B-4206-BA40-E74C83FCFE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471335797465897"/>
          <c:y val="0.16186016764557759"/>
          <c:w val="0.24177624180071175"/>
          <c:h val="0.69589907896891479"/>
        </c:manualLayout>
      </c:layout>
      <c:overlay val="0"/>
      <c:txPr>
        <a:bodyPr/>
        <a:lstStyle/>
        <a:p>
          <a:pPr algn="ctr">
            <a:defRPr lang="ru-RU" sz="1100" b="0" i="0" u="none" strike="noStrike" kern="1200" baseline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76168546479037E-2"/>
          <c:y val="0.12686619771847352"/>
          <c:w val="0.39252038163167924"/>
          <c:h val="0.746267604563052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Ваш H-індекс (індекс цитування) в НМБД Scopus</c:v>
                </c:pt>
              </c:strCache>
            </c:strRef>
          </c:tx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uk-UA"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7E1-4D15-80E8-7340631CEE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uk-UA" sz="1197" b="0" i="0" u="none" strike="noStrike" kern="1200" baseline="0">
                    <a:solidFill>
                      <a:srgbClr val="101322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0</c:v>
                </c:pt>
                <c:pt idx="1">
                  <c:v>1</c:v>
                </c:pt>
                <c:pt idx="2">
                  <c:v>2-3</c:v>
                </c:pt>
                <c:pt idx="3">
                  <c:v>4-5</c:v>
                </c:pt>
                <c:pt idx="4">
                  <c:v>Понад 5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0.376</c:v>
                </c:pt>
                <c:pt idx="1">
                  <c:v>0.317</c:v>
                </c:pt>
                <c:pt idx="2">
                  <c:v>0.19800000000000001</c:v>
                </c:pt>
                <c:pt idx="3">
                  <c:v>0.05</c:v>
                </c:pt>
                <c:pt idx="4">
                  <c:v>5.8999999999999997E-2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E1-4D15-80E8-7340631CEE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471335797465897"/>
          <c:y val="0.16186016764557759"/>
          <c:w val="0.24177624180071175"/>
          <c:h val="0.69589907896891479"/>
        </c:manualLayout>
      </c:layout>
      <c:overlay val="0"/>
      <c:txPr>
        <a:bodyPr/>
        <a:lstStyle/>
        <a:p>
          <a:pPr algn="ctr">
            <a:defRPr lang="ru-RU" sz="1100" b="0" i="0" u="none" strike="noStrike" kern="1200" baseline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76168546479037E-2"/>
          <c:y val="0.12686619771847352"/>
          <c:w val="0.39252038163167924"/>
          <c:h val="0.746267604563052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Ви берете участь в держбюджетних НДР чи грантових дослідженнях, в т.ч. закордонних?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 algn="ctr" rtl="0">
                    <a:defRPr lang="ru-RU"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DB4-41FE-BCAF-F82F7E016C6D}"/>
                </c:ext>
              </c:extLst>
            </c:dLbl>
            <c:dLbl>
              <c:idx val="2"/>
              <c:layout>
                <c:manualLayout>
                  <c:x val="5.5425062868007094E-2"/>
                  <c:y val="-2.3370661714953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B4-41FE-BCAF-F82F7E016C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197" b="0" i="0" u="none" strike="noStrike" kern="1200" baseline="0">
                    <a:solidFill>
                      <a:srgbClr val="101322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Так</c:v>
                </c:pt>
                <c:pt idx="1">
                  <c:v>Ні</c:v>
                </c:pt>
                <c:pt idx="2">
                  <c:v>Інше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0.56399999999999995</c:v>
                </c:pt>
                <c:pt idx="1">
                  <c:v>0.38600000000000001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B4-41FE-BCAF-F82F7E016C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785243283244905"/>
          <c:y val="0.29919606746606769"/>
          <c:w val="0.14446492120922108"/>
          <c:h val="0.42122727932793463"/>
        </c:manualLayout>
      </c:layout>
      <c:overlay val="0"/>
      <c:txPr>
        <a:bodyPr/>
        <a:lstStyle/>
        <a:p>
          <a:pPr algn="ctr">
            <a:defRPr lang="ru-RU" sz="1100" b="0" i="0" u="none" strike="noStrike" kern="1200" baseline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15244286760172"/>
          <c:y val="0.31596178385275864"/>
          <c:w val="0.39252038163167924"/>
          <c:h val="0.746267604563052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 вірно описує Вас наступне твердження:  Я працюю зі студентами як науковий керівник, залучаю їх до участі в конференціях, написанні наукових статей, залучаю до НДР та грантових проектів?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 algn="ctr" rtl="0">
                    <a:defRPr lang="ru-RU"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0D0-47A2-B879-C5CD86C3FC2E}"/>
                </c:ext>
              </c:extLst>
            </c:dLbl>
            <c:dLbl>
              <c:idx val="2"/>
              <c:layout>
                <c:manualLayout>
                  <c:x val="7.1982446886606238E-2"/>
                  <c:y val="0.112221504731831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D0-47A2-B879-C5CD86C3FC2E}"/>
                </c:ext>
              </c:extLst>
            </c:dLbl>
            <c:dLbl>
              <c:idx val="3"/>
              <c:layout>
                <c:manualLayout>
                  <c:x val="-5.8757302056613094E-2"/>
                  <c:y val="-8.55839015754235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D0-47A2-B879-C5CD86C3FC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197" b="0" i="0" u="none" strike="noStrike" kern="1200" baseline="0">
                    <a:solidFill>
                      <a:srgbClr val="101322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Так</c:v>
                </c:pt>
                <c:pt idx="1">
                  <c:v>Намагаюсь, але переважно безрезультатно</c:v>
                </c:pt>
                <c:pt idx="2">
                  <c:v>Ні</c:v>
                </c:pt>
                <c:pt idx="3">
                  <c:v>Інше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0.63400000000000001</c:v>
                </c:pt>
                <c:pt idx="1">
                  <c:v>0.23799999999999999</c:v>
                </c:pt>
                <c:pt idx="2">
                  <c:v>8.8999999999999996E-2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D0-47A2-B879-C5CD86C3FC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587890882791893"/>
          <c:y val="0.28938636033603266"/>
          <c:w val="0.31397496352988224"/>
          <c:h val="0.71061363966396729"/>
        </c:manualLayout>
      </c:layout>
      <c:overlay val="0"/>
      <c:txPr>
        <a:bodyPr/>
        <a:lstStyle/>
        <a:p>
          <a:pPr algn="ctr">
            <a:defRPr lang="ru-RU" sz="1100" b="0" i="0" u="none" strike="noStrike" kern="1200" baseline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04869201571898"/>
          <c:y val="9.0116903504727841E-2"/>
          <c:w val="0.79103006527502673"/>
          <c:h val="0.791740001986739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Оцініть оснащеність наукових лабораторій, якими Ви користуєтесь для здійснення наукових досліджень, за 5-бальною шкалою, де 1 - дуже низька а 5 - дуже висока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0.33700000000000002</c:v>
                </c:pt>
                <c:pt idx="1">
                  <c:v>0.218</c:v>
                </c:pt>
                <c:pt idx="2">
                  <c:v>0.26700000000000002</c:v>
                </c:pt>
                <c:pt idx="3">
                  <c:v>0.11899999999999999</c:v>
                </c:pt>
                <c:pt idx="4">
                  <c:v>5.8999999999999997E-2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E1-4982-94FA-B58EC8E033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3060968"/>
        <c:axId val="353060576"/>
      </c:barChart>
      <c:catAx>
        <c:axId val="353060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uk-UA"/>
          </a:p>
        </c:txPr>
        <c:crossAx val="353060576"/>
        <c:crosses val="autoZero"/>
        <c:auto val="1"/>
        <c:lblAlgn val="ctr"/>
        <c:lblOffset val="100"/>
        <c:noMultiLvlLbl val="0"/>
      </c:catAx>
      <c:valAx>
        <c:axId val="35306057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3530609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 algn="ctr">
        <a:defRPr lang="ru-RU" sz="1100" b="0" i="0" u="none" strike="noStrike" kern="1200" baseline="0">
          <a:solidFill>
            <a:srgbClr val="101322">
              <a:lumMod val="65000"/>
              <a:lumOff val="35000"/>
            </a:srgbClr>
          </a:solidFill>
          <a:latin typeface="+mn-lt"/>
          <a:ea typeface="+mn-ea"/>
          <a:cs typeface="+mn-cs"/>
        </a:defRPr>
      </a:pPr>
      <a:endParaRPr lang="uk-UA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76168546479037E-2"/>
          <c:y val="0.12686619771847352"/>
          <c:w val="0.39252038163167924"/>
          <c:h val="0.746267604563052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 доступні і зрозумілі Вам правила й процедури розробки і перегляду освітніх програм та навчальних планів?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 algn="ctr" rtl="0">
                    <a:defRPr lang="ru-RU"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982-49FA-8257-AB1AE5F151FE}"/>
                </c:ext>
              </c:extLst>
            </c:dLbl>
            <c:dLbl>
              <c:idx val="3"/>
              <c:layout>
                <c:manualLayout>
                  <c:x val="-0.11750298706453988"/>
                  <c:y val="4.01580058024031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82-49FA-8257-AB1AE5F151FE}"/>
                </c:ext>
              </c:extLst>
            </c:dLbl>
            <c:dLbl>
              <c:idx val="4"/>
              <c:layout>
                <c:manualLayout>
                  <c:x val="-4.6322116537288995E-2"/>
                  <c:y val="-4.0760105543179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82-49FA-8257-AB1AE5F151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197" b="0" i="0" u="none" strike="noStrike" kern="1200" baseline="0">
                    <a:solidFill>
                      <a:srgbClr val="101322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Так</c:v>
                </c:pt>
                <c:pt idx="1">
                  <c:v>НІ</c:v>
                </c:pt>
                <c:pt idx="2">
                  <c:v>Частково, скоріше так</c:v>
                </c:pt>
                <c:pt idx="3">
                  <c:v>Частково, скоріше ні</c:v>
                </c:pt>
                <c:pt idx="4">
                  <c:v>Інше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0.65300000000000002</c:v>
                </c:pt>
                <c:pt idx="1">
                  <c:v>0.03</c:v>
                </c:pt>
                <c:pt idx="2">
                  <c:v>0.23799999999999999</c:v>
                </c:pt>
                <c:pt idx="3">
                  <c:v>6.9000000000000006E-2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82-49FA-8257-AB1AE5F151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471335797465897"/>
          <c:y val="0.19128928903568262"/>
          <c:w val="0.24177624180071175"/>
          <c:h val="0.58308744697351222"/>
        </c:manualLayout>
      </c:layout>
      <c:overlay val="0"/>
      <c:txPr>
        <a:bodyPr/>
        <a:lstStyle/>
        <a:p>
          <a:pPr algn="ctr">
            <a:defRPr lang="ru-RU" sz="1100" b="0" i="0" u="none" strike="noStrike" kern="1200" baseline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76168546479037E-2"/>
          <c:y val="0.12686619771847352"/>
          <c:w val="0.39252038163167924"/>
          <c:h val="0.746267604563052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 проводяться в НАУ опитування здобувачів та НПП щодо якості освітніх програм?</c:v>
                </c:pt>
              </c:strCache>
            </c:strRef>
          </c:tx>
          <c:dLbls>
            <c:dLbl>
              <c:idx val="0"/>
              <c:layout>
                <c:manualLayout>
                  <c:x val="-0.11154146371847393"/>
                  <c:y val="-0.20968403474026676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16-43AB-8E4A-068ED10FCA67}"/>
                </c:ext>
              </c:extLst>
            </c:dLbl>
            <c:dLbl>
              <c:idx val="1"/>
              <c:layout>
                <c:manualLayout>
                  <c:x val="0.12430736436848487"/>
                  <c:y val="8.7492159958474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16-43AB-8E4A-068ED10FCA67}"/>
                </c:ext>
              </c:extLst>
            </c:dLbl>
            <c:dLbl>
              <c:idx val="2"/>
              <c:layout>
                <c:manualLayout>
                  <c:x val="8.6517104991919974E-2"/>
                  <c:y val="0.134384877293694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B16-43AB-8E4A-068ED10FCA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197" b="0" i="0" u="none" strike="noStrike" kern="1200" baseline="0">
                    <a:solidFill>
                      <a:srgbClr val="101322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Так, щорічно</c:v>
                </c:pt>
                <c:pt idx="1">
                  <c:v>Так, раз на декілька років</c:v>
                </c:pt>
                <c:pt idx="2">
                  <c:v>Не знаю, участі не брав і щодо таких опитувань нічого раніше не чув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0.78400000000000003</c:v>
                </c:pt>
                <c:pt idx="1">
                  <c:v>9.2999999999999999E-2</c:v>
                </c:pt>
                <c:pt idx="2">
                  <c:v>0.124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16-43AB-8E4A-068ED10FCA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822894385208481"/>
          <c:y val="0.1422407533855076"/>
          <c:w val="0.43325980812590309"/>
          <c:h val="0.71551849322898486"/>
        </c:manualLayout>
      </c:layout>
      <c:overlay val="0"/>
      <c:txPr>
        <a:bodyPr/>
        <a:lstStyle/>
        <a:p>
          <a:pPr algn="ctr">
            <a:defRPr lang="ru-RU" sz="1100" b="0" i="0" u="none" strike="noStrike" kern="1200" baseline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76168546479037E-2"/>
          <c:y val="0.12686619771847352"/>
          <c:w val="0.39252038163167924"/>
          <c:h val="0.746267604563052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 вносять у освітні програми та навчальні плани зміни за результатами опитувань щодо якості освітніх програм?</c:v>
                </c:pt>
              </c:strCache>
            </c:strRef>
          </c:tx>
          <c:dLbls>
            <c:dLbl>
              <c:idx val="0"/>
              <c:layout>
                <c:manualLayout>
                  <c:x val="-6.5317474166896941E-2"/>
                  <c:y val="-0.2572433487095987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F3-4DB6-A15B-351CDD522473}"/>
                </c:ext>
              </c:extLst>
            </c:dLbl>
            <c:dLbl>
              <c:idx val="1"/>
              <c:layout>
                <c:manualLayout>
                  <c:x val="-1.4110017900141826E-2"/>
                  <c:y val="2.2554216011295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F3-4DB6-A15B-351CDD522473}"/>
                </c:ext>
              </c:extLst>
            </c:dLbl>
            <c:dLbl>
              <c:idx val="2"/>
              <c:layout>
                <c:manualLayout>
                  <c:x val="2.5710258941543506E-2"/>
                  <c:y val="-1.7116394106142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F3-4DB6-A15B-351CDD5224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197" b="0" i="0" u="none" strike="noStrike" kern="1200" baseline="0">
                    <a:solidFill>
                      <a:srgbClr val="101322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Так</c:v>
                </c:pt>
                <c:pt idx="1">
                  <c:v>Ні</c:v>
                </c:pt>
                <c:pt idx="2">
                  <c:v>Інше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0.84199999999999997</c:v>
                </c:pt>
                <c:pt idx="1">
                  <c:v>0.05</c:v>
                </c:pt>
                <c:pt idx="2">
                  <c:v>0.108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F3-4DB6-A15B-351CDD5224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319022941940954"/>
          <c:y val="0.22562326399080515"/>
          <c:w val="0.16957752007154125"/>
          <c:h val="0.58308744697351222"/>
        </c:manualLayout>
      </c:layout>
      <c:overlay val="0"/>
      <c:txPr>
        <a:bodyPr/>
        <a:lstStyle/>
        <a:p>
          <a:pPr algn="ctr">
            <a:defRPr lang="ru-RU" sz="1100" b="0" i="0" u="none" strike="noStrike" kern="1200" baseline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1600" b="1" i="0" u="none" strike="noStrike" kern="1200" spc="0" baseline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dirty="0" err="1"/>
              <a:t>Досвід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в КАІ</a:t>
            </a:r>
            <a:br>
              <a:rPr lang="ru-RU" dirty="0"/>
            </a:br>
            <a:r>
              <a:rPr lang="ru-RU" dirty="0"/>
              <a:t>(</a:t>
            </a:r>
            <a:r>
              <a:rPr lang="ru-RU" dirty="0" err="1"/>
              <a:t>науково-педагогічний</a:t>
            </a:r>
            <a:r>
              <a:rPr lang="ru-RU" dirty="0"/>
              <a:t> стаж)</a:t>
            </a:r>
          </a:p>
        </c:rich>
      </c:tx>
      <c:layout>
        <c:manualLayout>
          <c:xMode val="edge"/>
          <c:yMode val="edge"/>
          <c:x val="2.3243871248348293E-2"/>
          <c:y val="8.6014748361293194E-4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Досвід роботи в КАІ (науково-педагогічний стаж)</c:v>
                </c:pt>
              </c:strCache>
            </c:strRef>
          </c:tx>
          <c:dLbls>
            <c:dLbl>
              <c:idx val="4"/>
              <c:tx>
                <c:rich>
                  <a:bodyPr/>
                  <a:lstStyle/>
                  <a:p>
                    <a:fld id="{CBE8E5A6-6E44-4AC4-8A15-EC0A1B68A334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uk-U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304-4C8B-BB28-FB356AD29DE0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uk-UA"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304-4C8B-BB28-FB356AD29D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uk-UA" sz="1197" b="0" i="0" u="none" strike="noStrike" kern="1200" baseline="0">
                    <a:solidFill>
                      <a:srgbClr val="101322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до 2 років</c:v>
                </c:pt>
                <c:pt idx="1">
                  <c:v>2-5 років</c:v>
                </c:pt>
                <c:pt idx="2">
                  <c:v>6-10 років</c:v>
                </c:pt>
                <c:pt idx="3">
                  <c:v>11-15 років</c:v>
                </c:pt>
                <c:pt idx="4">
                  <c:v>16-20 років</c:v>
                </c:pt>
                <c:pt idx="5">
                  <c:v>понад 20 років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7.9000000000000001E-2</c:v>
                </c:pt>
                <c:pt idx="1">
                  <c:v>0.16800000000000001</c:v>
                </c:pt>
                <c:pt idx="2" formatCode="0%">
                  <c:v>0.19800000000000001</c:v>
                </c:pt>
                <c:pt idx="3">
                  <c:v>0.17799999999999999</c:v>
                </c:pt>
                <c:pt idx="4" formatCode="0%">
                  <c:v>0.16800000000000001</c:v>
                </c:pt>
                <c:pt idx="5">
                  <c:v>0.20799999999999999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04-4C8B-BB28-FB356AD29D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192758724207937"/>
          <c:y val="0.21636094253416285"/>
          <c:w val="0.40708860631646987"/>
          <c:h val="0.76384325993559055"/>
        </c:manualLayout>
      </c:layout>
      <c:overlay val="0"/>
      <c:txPr>
        <a:bodyPr/>
        <a:lstStyle/>
        <a:p>
          <a:pPr algn="ctr">
            <a:defRPr lang="ru-RU" sz="1197" b="0" i="0" u="none" strike="noStrike" kern="1200" baseline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76168546479037E-2"/>
          <c:y val="0.12686619771847352"/>
          <c:w val="0.39252038163167924"/>
          <c:h val="0.746267604563052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 доступні і зрозумілі Вам правила й процедури, що регулюють права та обов'язки всіх учасників освітнього процесу?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 algn="ctr" rtl="0">
                    <a:defRPr lang="ru-RU"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69A-4DA9-9C66-6DCE1E23DA72}"/>
                </c:ext>
              </c:extLst>
            </c:dLbl>
            <c:dLbl>
              <c:idx val="1"/>
              <c:layout>
                <c:manualLayout>
                  <c:x val="1.2579780699781353E-2"/>
                  <c:y val="0.110165328323945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9A-4DA9-9C66-6DCE1E23DA72}"/>
                </c:ext>
              </c:extLst>
            </c:dLbl>
            <c:dLbl>
              <c:idx val="3"/>
              <c:layout>
                <c:manualLayout>
                  <c:x val="-3.992433593736483E-2"/>
                  <c:y val="1.15360611013443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9A-4DA9-9C66-6DCE1E23DA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197" b="0" i="0" u="none" strike="noStrike" kern="1200" baseline="0">
                    <a:solidFill>
                      <a:srgbClr val="101322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Так</c:v>
                </c:pt>
                <c:pt idx="1">
                  <c:v>НІ</c:v>
                </c:pt>
                <c:pt idx="2">
                  <c:v>Частково, скоріше так</c:v>
                </c:pt>
                <c:pt idx="3">
                  <c:v>Частково, скоріше ні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0.68300000000000005</c:v>
                </c:pt>
                <c:pt idx="1">
                  <c:v>0.03</c:v>
                </c:pt>
                <c:pt idx="2">
                  <c:v>0.22800000000000001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9A-4DA9-9C66-6DCE1E23DA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471335797465897"/>
          <c:y val="0.19128928903568262"/>
          <c:w val="0.24177624180071175"/>
          <c:h val="0.60761171479859977"/>
        </c:manualLayout>
      </c:layout>
      <c:overlay val="0"/>
      <c:txPr>
        <a:bodyPr/>
        <a:lstStyle/>
        <a:p>
          <a:pPr algn="ctr">
            <a:defRPr lang="ru-RU" sz="1100" b="0" i="0" u="none" strike="noStrike" kern="1200" baseline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76168546479037E-2"/>
          <c:y val="0.12686619771847352"/>
          <c:w val="0.39252038163167924"/>
          <c:h val="0.746267604563052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Як часто Ви оновлюєте зміст своїх робочих навчальних програм дисциплін, які забезпечуєте?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 algn="ctr" rtl="0">
                    <a:defRPr lang="ru-RU"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1C4-47A1-829E-2F1534D6C2DD}"/>
                </c:ext>
              </c:extLst>
            </c:dLbl>
            <c:dLbl>
              <c:idx val="2"/>
              <c:layout>
                <c:manualLayout>
                  <c:x val="-5.2803441019255132E-2"/>
                  <c:y val="4.7486320479269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C4-47A1-829E-2F1534D6C2DD}"/>
                </c:ext>
              </c:extLst>
            </c:dLbl>
            <c:dLbl>
              <c:idx val="3"/>
              <c:layout>
                <c:manualLayout>
                  <c:x val="-5.6106390414896713E-2"/>
                  <c:y val="-3.5329235398984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1C4-47A1-829E-2F1534D6C2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197" b="0" i="0" u="none" strike="noStrike" kern="1200" baseline="0">
                    <a:solidFill>
                      <a:srgbClr val="101322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Постійно, коли з'являється нова інформація</c:v>
                </c:pt>
                <c:pt idx="1">
                  <c:v>Раз у рік, коли оновлюються робочі програми/силабуси</c:v>
                </c:pt>
                <c:pt idx="2">
                  <c:v>Раз на 5 років, при перегляді ОП перед акредитацією</c:v>
                </c:pt>
                <c:pt idx="3">
                  <c:v>Ніколи (у цьому немає потреби)</c:v>
                </c:pt>
                <c:pt idx="4">
                  <c:v>Інше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0.28699999999999998</c:v>
                </c:pt>
                <c:pt idx="1">
                  <c:v>0.64400000000000002</c:v>
                </c:pt>
                <c:pt idx="2">
                  <c:v>0.03</c:v>
                </c:pt>
                <c:pt idx="3">
                  <c:v>0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C4-47A1-829E-2F1534D6C2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0709776957608643"/>
          <c:y val="8.8287364170315047E-2"/>
          <c:w val="0.40814720926358294"/>
          <c:h val="0.8920932215696149"/>
        </c:manualLayout>
      </c:layout>
      <c:overlay val="0"/>
      <c:txPr>
        <a:bodyPr/>
        <a:lstStyle/>
        <a:p>
          <a:pPr algn="ctr">
            <a:defRPr lang="ru-RU" sz="1100" b="0" i="0" u="none" strike="noStrike" kern="1200" baseline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76168546479037E-2"/>
          <c:y val="0.12686619771847352"/>
          <c:w val="0.39252038163167924"/>
          <c:h val="0.746267604563052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 берете Ви участь в перегляді  освітніх програм та навчальних планів, до реалізації яких долучені? </c:v>
                </c:pt>
              </c:strCache>
            </c:strRef>
          </c:tx>
          <c:dLbls>
            <c:dLbl>
              <c:idx val="0"/>
              <c:layout>
                <c:manualLayout>
                  <c:x val="-8.6876491987449636E-2"/>
                  <c:y val="0.13594129933046817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E8-481C-8BD8-A774222822E4}"/>
                </c:ext>
              </c:extLst>
            </c:dLbl>
            <c:dLbl>
              <c:idx val="2"/>
              <c:layout>
                <c:manualLayout>
                  <c:x val="0.13686366379964496"/>
                  <c:y val="-7.5279460790523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E8-481C-8BD8-A774222822E4}"/>
                </c:ext>
              </c:extLst>
            </c:dLbl>
            <c:dLbl>
              <c:idx val="4"/>
              <c:layout>
                <c:manualLayout>
                  <c:x val="0.10060339445219189"/>
                  <c:y val="-2.2863569373939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E8-481C-8BD8-A774222822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197" b="0" i="0" u="none" strike="noStrike" kern="1200" baseline="0">
                    <a:solidFill>
                      <a:srgbClr val="101322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Ні, не беру участі</c:v>
                </c:pt>
                <c:pt idx="1">
                  <c:v>Так, беру участь, але не системно і час від часу</c:v>
                </c:pt>
                <c:pt idx="2">
                  <c:v>Так, беру участь в перегляді ОП щороку</c:v>
                </c:pt>
                <c:pt idx="3">
                  <c:v>Так, беру участь в перегляді ОП перед повторною акредитацією</c:v>
                </c:pt>
                <c:pt idx="4">
                  <c:v>Інше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0.129</c:v>
                </c:pt>
                <c:pt idx="1">
                  <c:v>0.32700000000000001</c:v>
                </c:pt>
                <c:pt idx="2">
                  <c:v>0.48499999999999999</c:v>
                </c:pt>
                <c:pt idx="3">
                  <c:v>0.03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E8-481C-8BD8-A77422282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4507093567664855"/>
          <c:y val="0.11281163199540258"/>
          <c:w val="0.41756443383695296"/>
          <c:h val="0.87247380730954494"/>
        </c:manualLayout>
      </c:layout>
      <c:overlay val="0"/>
      <c:txPr>
        <a:bodyPr/>
        <a:lstStyle/>
        <a:p>
          <a:pPr algn="ctr">
            <a:defRPr lang="ru-RU" sz="1100" b="0" i="0" u="none" strike="noStrike" kern="1200" baseline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820611837133943"/>
          <c:y val="5.199920568142502E-3"/>
          <c:w val="0.60933510281096126"/>
          <c:h val="0.802853405231447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Хто бере участь у обговореннях і прийнятті рішень щодо внесення змін в освітні програми та навчальні плани? 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40E9BE84-1B9E-4969-B80B-57F8DCFE0393}" type="VALUE">
                      <a:rPr lang="en-US" smtClean="0"/>
                      <a:pPr/>
                      <a:t>[ЗНАЧЕНИЕ]</a:t>
                    </a:fld>
                    <a:endParaRPr lang="uk-U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501-4E2E-A106-D887F7E7375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Інше</c:v>
                </c:pt>
                <c:pt idx="1">
                  <c:v>Студенти</c:v>
                </c:pt>
                <c:pt idx="2">
                  <c:v>Представники студентського самоврядування</c:v>
                </c:pt>
                <c:pt idx="3">
                  <c:v>Викладачі</c:v>
                </c:pt>
                <c:pt idx="4">
                  <c:v>Гарант освітньої програми, завідувач кафедри</c:v>
                </c:pt>
                <c:pt idx="5">
                  <c:v>Декан факультету/інституту</c:v>
                </c:pt>
                <c:pt idx="6">
                  <c:v>Представники адміністраці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0.11</c:v>
                </c:pt>
                <c:pt idx="1">
                  <c:v>0.45500000000000002</c:v>
                </c:pt>
                <c:pt idx="2">
                  <c:v>0.48499999999999999</c:v>
                </c:pt>
                <c:pt idx="3">
                  <c:v>0.82199999999999995</c:v>
                </c:pt>
                <c:pt idx="4">
                  <c:v>0.86099999999999999</c:v>
                </c:pt>
                <c:pt idx="5">
                  <c:v>0.34699999999999998</c:v>
                </c:pt>
                <c:pt idx="6">
                  <c:v>0.248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9A-48FF-A855-445A6126DE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2865560"/>
        <c:axId val="352857328"/>
      </c:barChart>
      <c:catAx>
        <c:axId val="352865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sz="1100"/>
            </a:pPr>
            <a:endParaRPr lang="uk-UA"/>
          </a:p>
        </c:txPr>
        <c:crossAx val="352857328"/>
        <c:crosses val="autoZero"/>
        <c:auto val="1"/>
        <c:lblAlgn val="ctr"/>
        <c:lblOffset val="100"/>
        <c:noMultiLvlLbl val="0"/>
      </c:catAx>
      <c:valAx>
        <c:axId val="352857328"/>
        <c:scaling>
          <c:orientation val="minMax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crossAx val="3528655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 algn="ctr">
        <a:defRPr lang="ru-RU" sz="1100" b="0" i="0" u="none" strike="noStrike" kern="1200" baseline="0">
          <a:solidFill>
            <a:srgbClr val="101322">
              <a:lumMod val="65000"/>
              <a:lumOff val="35000"/>
            </a:srgbClr>
          </a:solidFill>
          <a:latin typeface="+mn-lt"/>
          <a:ea typeface="+mn-ea"/>
          <a:cs typeface="+mn-cs"/>
        </a:defRPr>
      </a:pPr>
      <a:endParaRPr lang="uk-UA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76168546479037E-2"/>
          <c:y val="0.12686619771847352"/>
          <c:w val="0.39252038163167924"/>
          <c:h val="0.746267604563052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Наскільки часто здійснюється такий перегляд?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 algn="ctr" rtl="0">
                    <a:defRPr lang="ru-RU"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3C5-41D3-84B0-A84DD5DEFAF9}"/>
                </c:ext>
              </c:extLst>
            </c:dLbl>
            <c:dLbl>
              <c:idx val="1"/>
              <c:layout>
                <c:manualLayout>
                  <c:x val="4.1576097517970846E-2"/>
                  <c:y val="-0.240579205274687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C5-41D3-84B0-A84DD5DEFAF9}"/>
                </c:ext>
              </c:extLst>
            </c:dLbl>
            <c:dLbl>
              <c:idx val="2"/>
              <c:layout>
                <c:manualLayout>
                  <c:x val="-1.8245990389637722E-2"/>
                  <c:y val="1.3940211766087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C5-41D3-84B0-A84DD5DEFAF9}"/>
                </c:ext>
              </c:extLst>
            </c:dLbl>
            <c:dLbl>
              <c:idx val="3"/>
              <c:layout>
                <c:manualLayout>
                  <c:x val="-4.5120262242120844E-3"/>
                  <c:y val="-1.0139143357669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C5-41D3-84B0-A84DD5DEFAF9}"/>
                </c:ext>
              </c:extLst>
            </c:dLbl>
            <c:dLbl>
              <c:idx val="4"/>
              <c:layout>
                <c:manualLayout>
                  <c:x val="1.3624593920009706E-2"/>
                  <c:y val="-7.8944583651312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3C5-41D3-84B0-A84DD5DEFAF9}"/>
                </c:ext>
              </c:extLst>
            </c:dLbl>
            <c:dLbl>
              <c:idx val="5"/>
              <c:layout>
                <c:manualLayout>
                  <c:x val="0.1740327072726118"/>
                  <c:y val="-1.9555689784618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C5-41D3-84B0-A84DD5DEFA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197" b="0" i="0" u="none" strike="noStrike" kern="1200" baseline="0">
                    <a:solidFill>
                      <a:srgbClr val="101322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Перегляд здійснюється постійно (перманентно)</c:v>
                </c:pt>
                <c:pt idx="1">
                  <c:v>Перегляд здійснюється щороку</c:v>
                </c:pt>
                <c:pt idx="2">
                  <c:v>Перегляд здійснюється перед повторною акредитацією</c:v>
                </c:pt>
                <c:pt idx="3">
                  <c:v>Перегляд здійснюється не системно</c:v>
                </c:pt>
                <c:pt idx="4">
                  <c:v>Перегляд не здійснюється взагалі</c:v>
                </c:pt>
                <c:pt idx="5">
                  <c:v>Інше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0.20799999999999999</c:v>
                </c:pt>
                <c:pt idx="1">
                  <c:v>0.59399999999999997</c:v>
                </c:pt>
                <c:pt idx="2">
                  <c:v>6.9000000000000006E-2</c:v>
                </c:pt>
                <c:pt idx="3">
                  <c:v>5.8999999999999997E-2</c:v>
                </c:pt>
                <c:pt idx="4">
                  <c:v>0</c:v>
                </c:pt>
                <c:pt idx="5">
                  <c:v>7.0000000000000062E-2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3C5-41D3-84B0-A84DD5DEFA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0709776957608643"/>
          <c:y val="9.8097071300350058E-2"/>
          <c:w val="0.49290223042391351"/>
          <c:h val="0.85775924661449243"/>
        </c:manualLayout>
      </c:layout>
      <c:overlay val="0"/>
      <c:txPr>
        <a:bodyPr/>
        <a:lstStyle/>
        <a:p>
          <a:pPr algn="ctr">
            <a:defRPr lang="en-US" sz="1100" b="0" i="0" u="none" strike="noStrike" kern="1200" baseline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57991932536076"/>
          <c:y val="3.684880618830437E-2"/>
          <c:w val="0.42147734001466608"/>
          <c:h val="0.812473582227258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Вкажіть, будь ласка, наскільки твердження відповідають чи не відповідають вашій роботі: Я намагаюсь постійно підвищувати кваліфікацію та проходжу стажування за тематикою моїх дисциплін?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Інше</c:v>
                </c:pt>
                <c:pt idx="1">
                  <c:v>Не проходжу підвищення кваліфікації чи стажування взагалі</c:v>
                </c:pt>
                <c:pt idx="2">
                  <c:v>Не проходжу підвищення кваліфікації чи стажування за тематикою дисциплін</c:v>
                </c:pt>
                <c:pt idx="3">
                  <c:v>Проходжу стажування лише раз на 5 років відповідно до вимог ліцензійних умов, але скоріше за спеціальністю ніж за тематикою дисциплін</c:v>
                </c:pt>
                <c:pt idx="4">
                  <c:v>Проходжу стажування лише раз на 5 років відповідно до вимог ліцензійних умов за тематикою дисциплін</c:v>
                </c:pt>
                <c:pt idx="5">
                  <c:v>Регулярно проходжу онлайн-стажування або навчання на різних освітніх платформах</c:v>
                </c:pt>
                <c:pt idx="6">
                  <c:v>Регулярно проходжу офлайн-стажування в закордонних та вітчизняних ЗВО</c:v>
                </c:pt>
                <c:pt idx="7">
                  <c:v>Регулярно проходжу офлайн-стажування у вітчизняних ЗВО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5.9000000000000052E-2</c:v>
                </c:pt>
                <c:pt idx="1">
                  <c:v>0</c:v>
                </c:pt>
                <c:pt idx="2">
                  <c:v>0</c:v>
                </c:pt>
                <c:pt idx="3">
                  <c:v>9.9000000000000005E-2</c:v>
                </c:pt>
                <c:pt idx="4">
                  <c:v>9.9000000000000005E-2</c:v>
                </c:pt>
                <c:pt idx="5">
                  <c:v>0.495</c:v>
                </c:pt>
                <c:pt idx="6">
                  <c:v>0.129</c:v>
                </c:pt>
                <c:pt idx="7">
                  <c:v>0.11899999999999999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D7-40EE-B0FB-41DCE8F894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3851000"/>
        <c:axId val="293849808"/>
      </c:barChart>
      <c:catAx>
        <c:axId val="2938510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sz="1100" u="none"/>
            </a:pPr>
            <a:endParaRPr lang="uk-UA"/>
          </a:p>
        </c:txPr>
        <c:crossAx val="293849808"/>
        <c:crosses val="autoZero"/>
        <c:auto val="1"/>
        <c:lblAlgn val="ctr"/>
        <c:lblOffset val="100"/>
        <c:noMultiLvlLbl val="0"/>
      </c:catAx>
      <c:valAx>
        <c:axId val="293849808"/>
        <c:scaling>
          <c:orientation val="minMax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uk-UA"/>
          </a:p>
        </c:txPr>
        <c:crossAx val="2938510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 algn="ctr">
        <a:defRPr lang="ru-RU" sz="1100" b="0" i="0" u="sng" strike="noStrike" kern="1200" baseline="0">
          <a:solidFill>
            <a:srgbClr val="101322">
              <a:lumMod val="65000"/>
              <a:lumOff val="35000"/>
            </a:srgbClr>
          </a:solidFill>
          <a:latin typeface="+mn-lt"/>
          <a:ea typeface="+mn-ea"/>
          <a:cs typeface="+mn-cs"/>
        </a:defRPr>
      </a:pPr>
      <a:endParaRPr lang="uk-UA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76168546479037E-2"/>
          <c:y val="0.12686619771847352"/>
          <c:w val="0.39252038163167924"/>
          <c:h val="0.746267604563052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Скільки різних програм стажування, підвищення кваліфікації, освітніх курсів Ви пройшли протягом поточного навчального року?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 algn="ctr" rtl="0">
                    <a:defRPr lang="ru-RU"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FB3-47D6-8969-ABE6C1F5D5D3}"/>
                </c:ext>
              </c:extLst>
            </c:dLbl>
            <c:dLbl>
              <c:idx val="3"/>
              <c:layout>
                <c:manualLayout>
                  <c:x val="-3.8995466384957357E-2"/>
                  <c:y val="1.2590411513352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B3-47D6-8969-ABE6C1F5D5D3}"/>
                </c:ext>
              </c:extLst>
            </c:dLbl>
            <c:dLbl>
              <c:idx val="4"/>
              <c:layout>
                <c:manualLayout>
                  <c:x val="0.11493117022238986"/>
                  <c:y val="6.48135846678139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B3-47D6-8969-ABE6C1F5D5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197" b="0" i="0" u="none" strike="noStrike" kern="1200" baseline="0">
                    <a:solidFill>
                      <a:srgbClr val="101322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Жодної</c:v>
                </c:pt>
                <c:pt idx="1">
                  <c:v>1-2</c:v>
                </c:pt>
                <c:pt idx="2">
                  <c:v>3-4</c:v>
                </c:pt>
                <c:pt idx="3">
                  <c:v>5-7</c:v>
                </c:pt>
                <c:pt idx="4">
                  <c:v>Понад 7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0.109</c:v>
                </c:pt>
                <c:pt idx="1">
                  <c:v>0.47499999999999998</c:v>
                </c:pt>
                <c:pt idx="2">
                  <c:v>0.26700000000000002</c:v>
                </c:pt>
                <c:pt idx="3">
                  <c:v>0.109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B3-47D6-8969-ABE6C1F5D5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471335797465897"/>
          <c:y val="0.16186016764557759"/>
          <c:w val="0.24177624180071175"/>
          <c:h val="0.69589907896891479"/>
        </c:manualLayout>
      </c:layout>
      <c:overlay val="0"/>
      <c:txPr>
        <a:bodyPr/>
        <a:lstStyle/>
        <a:p>
          <a:pPr algn="ctr">
            <a:defRPr lang="ru-RU" sz="1100" b="0" i="0" u="none" strike="noStrike" kern="1200" baseline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04869201571898"/>
          <c:y val="9.0116903504727841E-2"/>
          <c:w val="0.79103006527502673"/>
          <c:h val="0.791740001986739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Оцініть якість реалізації формування індивідуальної освітньої траєкторії здобувачів на Вашій освітній програмі. за 5-бальною шкалою, де 1 - низька, а 5 - висока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0.02</c:v>
                </c:pt>
                <c:pt idx="1">
                  <c:v>0.109</c:v>
                </c:pt>
                <c:pt idx="2">
                  <c:v>0.33700000000000002</c:v>
                </c:pt>
                <c:pt idx="3">
                  <c:v>0.33700000000000002</c:v>
                </c:pt>
                <c:pt idx="4">
                  <c:v>0.19800000000000001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AF-4A1A-BFB9-C503FE2CC5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2863600"/>
        <c:axId val="352863992"/>
      </c:barChart>
      <c:catAx>
        <c:axId val="352863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uk-UA"/>
          </a:p>
        </c:txPr>
        <c:crossAx val="352863992"/>
        <c:crosses val="autoZero"/>
        <c:auto val="1"/>
        <c:lblAlgn val="ctr"/>
        <c:lblOffset val="100"/>
        <c:noMultiLvlLbl val="0"/>
      </c:catAx>
      <c:valAx>
        <c:axId val="35286399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3528636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 algn="ctr">
        <a:defRPr lang="ru-RU" sz="1100" b="0" i="0" u="none" strike="noStrike" kern="1200" baseline="0">
          <a:solidFill>
            <a:srgbClr val="101322">
              <a:lumMod val="65000"/>
              <a:lumOff val="35000"/>
            </a:srgbClr>
          </a:solidFill>
          <a:latin typeface="+mn-lt"/>
          <a:ea typeface="+mn-ea"/>
          <a:cs typeface="+mn-cs"/>
        </a:defRPr>
      </a:pPr>
      <a:endParaRPr lang="uk-UA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04869201571898"/>
          <c:y val="9.0116903504727841E-2"/>
          <c:w val="0.79103006527502673"/>
          <c:h val="0.791740001986739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Оцініть рівень толерантності університетського середовища, ефективність заходів щодо недопущення різних форм домагань та дискримінації за 5-бальною шкалою, де 1 - низькі рівень та ефективність заходів, а 5 - високі  рівень та ефективність заходів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</c:v>
                </c:pt>
                <c:pt idx="1">
                  <c:v>0.05</c:v>
                </c:pt>
                <c:pt idx="2">
                  <c:v>0.14899999999999999</c:v>
                </c:pt>
                <c:pt idx="3">
                  <c:v>0.317</c:v>
                </c:pt>
                <c:pt idx="4">
                  <c:v>0.48499999999999999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82-4B10-8184-564552FE03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2858896"/>
        <c:axId val="352864384"/>
      </c:barChart>
      <c:catAx>
        <c:axId val="352858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uk-UA"/>
          </a:p>
        </c:txPr>
        <c:crossAx val="352864384"/>
        <c:crosses val="autoZero"/>
        <c:auto val="1"/>
        <c:lblAlgn val="ctr"/>
        <c:lblOffset val="100"/>
        <c:noMultiLvlLbl val="0"/>
      </c:catAx>
      <c:valAx>
        <c:axId val="35286438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3528588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 algn="ctr">
        <a:defRPr lang="ru-RU" sz="1100" b="0" i="0" u="none" strike="noStrike" kern="1200" baseline="0">
          <a:solidFill>
            <a:srgbClr val="101322">
              <a:lumMod val="65000"/>
              <a:lumOff val="35000"/>
            </a:srgbClr>
          </a:solidFill>
          <a:latin typeface="+mn-lt"/>
          <a:ea typeface="+mn-ea"/>
          <a:cs typeface="+mn-cs"/>
        </a:defRPr>
      </a:pPr>
      <a:endParaRPr lang="uk-UA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04869201571898"/>
          <c:y val="9.0116903504727841E-2"/>
          <c:w val="0.79103006527502673"/>
          <c:h val="0.791740001986739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Оцініть ефективність заходів щодо недопущення корупції в Університеті за 5-бальною шкалою, де 1 - низька ефективність, а 5 - висока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0.03</c:v>
                </c:pt>
                <c:pt idx="1">
                  <c:v>5.8999999999999997E-2</c:v>
                </c:pt>
                <c:pt idx="2">
                  <c:v>0.307</c:v>
                </c:pt>
                <c:pt idx="3">
                  <c:v>0.27700000000000002</c:v>
                </c:pt>
                <c:pt idx="4">
                  <c:v>0.32700000000000001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4E-4302-816E-993BE2420F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2855368"/>
        <c:axId val="352861640"/>
      </c:barChart>
      <c:catAx>
        <c:axId val="352855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uk-UA"/>
          </a:p>
        </c:txPr>
        <c:crossAx val="352861640"/>
        <c:crosses val="autoZero"/>
        <c:auto val="1"/>
        <c:lblAlgn val="ctr"/>
        <c:lblOffset val="100"/>
        <c:noMultiLvlLbl val="0"/>
      </c:catAx>
      <c:valAx>
        <c:axId val="35286164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352855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 algn="ctr">
        <a:defRPr lang="ru-RU" sz="1100" b="0" i="0" u="none" strike="noStrike" kern="1200" baseline="0">
          <a:solidFill>
            <a:srgbClr val="101322">
              <a:lumMod val="65000"/>
              <a:lumOff val="35000"/>
            </a:srgbClr>
          </a:solidFill>
          <a:latin typeface="+mn-lt"/>
          <a:ea typeface="+mn-ea"/>
          <a:cs typeface="+mn-cs"/>
        </a:defRPr>
      </a:pPr>
      <a:endParaRPr lang="uk-UA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baseline="0" dirty="0"/>
              <a:t>Ваш </a:t>
            </a:r>
            <a:r>
              <a:rPr lang="ru-RU" sz="1600" b="1" baseline="0" dirty="0" err="1"/>
              <a:t>інститут</a:t>
            </a:r>
            <a:r>
              <a:rPr lang="ru-RU" sz="1600" b="1" baseline="0" dirty="0"/>
              <a:t>, факультет</a:t>
            </a:r>
          </a:p>
        </c:rich>
      </c:tx>
      <c:layout>
        <c:manualLayout>
          <c:xMode val="edge"/>
          <c:yMode val="edge"/>
          <c:x val="0.31634309583462689"/>
          <c:y val="3.671548399139995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9576198240235569"/>
          <c:y val="0.11244964717181961"/>
          <c:w val="0.46626300781394658"/>
          <c:h val="0.805889175396282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Ваш інститут, факультет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0F2-47E3-AFA4-FB61F4A30AE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0F2-47E3-AFA4-FB61F4A30AE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0F2-47E3-AFA4-FB61F4A30AE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20F2-47E3-AFA4-FB61F4A30AE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20F2-47E3-AFA4-FB61F4A30A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197" b="0" i="0" u="none" strike="noStrike" kern="1200" baseline="0">
                    <a:solidFill>
                      <a:srgbClr val="101322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Інший структурний підрозділ</c:v>
                </c:pt>
                <c:pt idx="1">
                  <c:v>Факультет транспорту і логістики менеджменту і логістики</c:v>
                </c:pt>
                <c:pt idx="2">
                  <c:v>Факультет психології, комунікацій та перекладу</c:v>
                </c:pt>
                <c:pt idx="3">
                  <c:v>Факультет права та міжнародних відносин</c:v>
                </c:pt>
                <c:pt idx="4">
                  <c:v>Факультет комп’ютерних наук та технологій</c:v>
                </c:pt>
                <c:pt idx="5">
                  <c:v>Факультет економіки та бізнес-адміністрування</c:v>
                </c:pt>
                <c:pt idx="6">
                  <c:v>Факультет екологічної безпеки, інженерії та технологій</c:v>
                </c:pt>
                <c:pt idx="7">
                  <c:v>Факультет архітектури, будівництва та дизайну</c:v>
                </c:pt>
                <c:pt idx="8">
                  <c:v>Факультет аеронавігації, електроніки та телекомунікацій</c:v>
                </c:pt>
                <c:pt idx="9">
                  <c:v>Аерокосмічний факультет</c:v>
                </c:pt>
              </c:strCache>
            </c:strRef>
          </c:cat>
          <c:val>
            <c:numRef>
              <c:f>Лист1!$B$2:$B$11</c:f>
              <c:numCache>
                <c:formatCode>0.00%</c:formatCode>
                <c:ptCount val="10"/>
                <c:pt idx="0">
                  <c:v>0.01</c:v>
                </c:pt>
                <c:pt idx="1">
                  <c:v>0.03</c:v>
                </c:pt>
                <c:pt idx="2">
                  <c:v>0.25700000000000001</c:v>
                </c:pt>
                <c:pt idx="3">
                  <c:v>0.14899999999999999</c:v>
                </c:pt>
                <c:pt idx="4">
                  <c:v>0.129</c:v>
                </c:pt>
                <c:pt idx="5">
                  <c:v>0.109</c:v>
                </c:pt>
                <c:pt idx="6">
                  <c:v>7.9000000000000001E-2</c:v>
                </c:pt>
                <c:pt idx="7">
                  <c:v>0.05</c:v>
                </c:pt>
                <c:pt idx="8">
                  <c:v>9.9000000000000005E-2</c:v>
                </c:pt>
                <c:pt idx="9">
                  <c:v>8.8999999999999996E-2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0F2-47E3-AFA4-FB61F4A30A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4988960"/>
        <c:axId val="344988568"/>
      </c:barChart>
      <c:valAx>
        <c:axId val="344988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44988960"/>
        <c:crosses val="autoZero"/>
        <c:crossBetween val="between"/>
      </c:valAx>
      <c:catAx>
        <c:axId val="3449889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44988568"/>
        <c:crosses val="autoZero"/>
        <c:auto val="1"/>
        <c:lblAlgn val="l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205394858541419E-2"/>
          <c:y val="0.24934498963415203"/>
          <c:w val="0.39252038163167924"/>
          <c:h val="0.746267604563052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Вкажіть, будь ласка, наскільки твердження відповідають чи не відповідають вашій роботі:  У нашому закладі діють механізми протидії академічній недоброчесності?</c:v>
                </c:pt>
              </c:strCache>
            </c:strRef>
          </c:tx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uk-UA"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279-4E24-AF52-A09AD87057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uk-UA" sz="1197" b="0" i="0" u="none" strike="noStrike" kern="1200" baseline="0">
                    <a:solidFill>
                      <a:srgbClr val="101322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Абсолютно відповідає</c:v>
                </c:pt>
                <c:pt idx="1">
                  <c:v>Скоріше відповідає</c:v>
                </c:pt>
                <c:pt idx="2">
                  <c:v>Скоріше не відповідає</c:v>
                </c:pt>
                <c:pt idx="3">
                  <c:v>Абсолютно не відповідає</c:v>
                </c:pt>
                <c:pt idx="4">
                  <c:v>Важко сказати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0.39600000000000002</c:v>
                </c:pt>
                <c:pt idx="1">
                  <c:v>0.45500000000000002</c:v>
                </c:pt>
                <c:pt idx="2">
                  <c:v>0.05</c:v>
                </c:pt>
                <c:pt idx="3">
                  <c:v>0.01</c:v>
                </c:pt>
                <c:pt idx="4">
                  <c:v>8.8999999999999996E-2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79-4E24-AF52-A09AD87057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1574283116869"/>
          <c:y val="0.30410092103108516"/>
          <c:w val="0.24177624180071175"/>
          <c:h val="0.60761171479859977"/>
        </c:manualLayout>
      </c:layout>
      <c:overlay val="0"/>
      <c:txPr>
        <a:bodyPr/>
        <a:lstStyle/>
        <a:p>
          <a:pPr algn="ctr">
            <a:defRPr lang="ru-RU" sz="1100" b="0" i="0" u="none" strike="noStrike" kern="1200" baseline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205394858541419E-2"/>
          <c:y val="0.24934498963415203"/>
          <c:w val="0.39252038163167924"/>
          <c:h val="0.746267604563052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Вкажіть, будь ласка, наскільки твердження відповідають чи не відповідають вашій роботі: Я розумію свою роль та функції у механізмах протидії академічній недоброчесності?</c:v>
                </c:pt>
              </c:strCache>
            </c:strRef>
          </c:tx>
          <c:dLbls>
            <c:dLbl>
              <c:idx val="0"/>
              <c:layout>
                <c:manualLayout>
                  <c:x val="-0.14490352658994141"/>
                  <c:y val="-0.18070909506610353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28-4FE7-BE6F-B916AC594CA6}"/>
                </c:ext>
              </c:extLst>
            </c:dLbl>
            <c:dLbl>
              <c:idx val="4"/>
              <c:layout>
                <c:manualLayout>
                  <c:x val="0.1396911792985181"/>
                  <c:y val="5.043888784183353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28-4FE7-BE6F-B916AC594C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197" b="0" i="0" u="none" strike="noStrike" kern="1200" baseline="0">
                    <a:solidFill>
                      <a:srgbClr val="101322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Абсолютно відповідає</c:v>
                </c:pt>
                <c:pt idx="1">
                  <c:v>Скоріше відповідає</c:v>
                </c:pt>
                <c:pt idx="2">
                  <c:v>Скоріше не відповідає</c:v>
                </c:pt>
                <c:pt idx="3">
                  <c:v>Абсолютно не відповідає</c:v>
                </c:pt>
                <c:pt idx="4">
                  <c:v>Важко сказати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0.70299999999999996</c:v>
                </c:pt>
                <c:pt idx="1">
                  <c:v>0.27700000000000002</c:v>
                </c:pt>
                <c:pt idx="2">
                  <c:v>0.02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28-4FE7-BE6F-B916AC594C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1574283116869"/>
          <c:y val="0.30410092103108516"/>
          <c:w val="0.24177624180071175"/>
          <c:h val="0.60761171479859977"/>
        </c:manualLayout>
      </c:layout>
      <c:overlay val="0"/>
      <c:txPr>
        <a:bodyPr/>
        <a:lstStyle/>
        <a:p>
          <a:pPr algn="ctr">
            <a:defRPr lang="ru-RU" sz="1100" b="0" i="0" u="none" strike="noStrike" kern="1200" baseline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205394858541419E-2"/>
          <c:y val="0.24934498963415203"/>
          <c:w val="0.39252038163167924"/>
          <c:h val="0.746267604563052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Вкажіть, будь ласка, наскільки твердження відповідають чи не відповідають вашій роботі: Я знаю, куди повідомляти, якщо вважаю, що студент порушив правила академічної недоброчесності?</c:v>
                </c:pt>
              </c:strCache>
            </c:strRef>
          </c:tx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uk-UA"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816-4762-B26E-E23D7E8839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uk-UA" sz="1197" b="0" i="0" u="none" strike="noStrike" kern="1200" baseline="0">
                    <a:solidFill>
                      <a:srgbClr val="101322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Абсолютно відповідає</c:v>
                </c:pt>
                <c:pt idx="1">
                  <c:v>Скоріше відповідає</c:v>
                </c:pt>
                <c:pt idx="2">
                  <c:v>Скоріше не відповідає</c:v>
                </c:pt>
                <c:pt idx="3">
                  <c:v>Абсолютно не відповідає</c:v>
                </c:pt>
                <c:pt idx="4">
                  <c:v>Важко сказати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0.42599999999999999</c:v>
                </c:pt>
                <c:pt idx="1">
                  <c:v>0.307</c:v>
                </c:pt>
                <c:pt idx="2">
                  <c:v>0.13900000000000001</c:v>
                </c:pt>
                <c:pt idx="3">
                  <c:v>0.04</c:v>
                </c:pt>
                <c:pt idx="4">
                  <c:v>8.8999999999999996E-2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16-4762-B26E-E23D7E8839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1574283116869"/>
          <c:y val="0.30410092103108516"/>
          <c:w val="0.24177624180071175"/>
          <c:h val="0.60761171479859977"/>
        </c:manualLayout>
      </c:layout>
      <c:overlay val="0"/>
      <c:txPr>
        <a:bodyPr/>
        <a:lstStyle/>
        <a:p>
          <a:pPr algn="ctr">
            <a:defRPr lang="ru-RU" sz="1100" b="0" i="0" u="none" strike="noStrike" kern="1200" baseline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205394858541419E-2"/>
          <c:y val="0.24934498963415203"/>
          <c:w val="0.39252038163167924"/>
          <c:h val="0.746267604563052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Вкажіть, будь ласка, наскільки твердження відповідають чи не відповідають вашій роботі: Я знаю, які санкції накладати на студентів, якщо вони порушили правила академічної доброчесності?</c:v>
                </c:pt>
              </c:strCache>
            </c:strRef>
          </c:tx>
          <c:dLbls>
            <c:dLbl>
              <c:idx val="0"/>
              <c:layout>
                <c:manualLayout>
                  <c:x val="-0.17248746718183747"/>
                  <c:y val="6.1103661569738524E-2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5C-463A-992A-50D700243C8E}"/>
                </c:ext>
              </c:extLst>
            </c:dLbl>
            <c:dLbl>
              <c:idx val="2"/>
              <c:layout>
                <c:manualLayout>
                  <c:x val="-2.7806765472549399E-3"/>
                  <c:y val="7.708730484862154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5C-463A-992A-50D700243C8E}"/>
                </c:ext>
              </c:extLst>
            </c:dLbl>
            <c:dLbl>
              <c:idx val="3"/>
              <c:layout>
                <c:manualLayout>
                  <c:x val="-1.970177305823503E-2"/>
                  <c:y val="-8.0828897079951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5C-463A-992A-50D700243C8E}"/>
                </c:ext>
              </c:extLst>
            </c:dLbl>
            <c:dLbl>
              <c:idx val="4"/>
              <c:layout>
                <c:manualLayout>
                  <c:x val="0.10153152249085343"/>
                  <c:y val="-4.4000012358686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5C-463A-992A-50D700243C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197" b="0" i="0" u="none" strike="noStrike" kern="1200" baseline="0">
                    <a:solidFill>
                      <a:srgbClr val="101322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Абсолютно відповідає</c:v>
                </c:pt>
                <c:pt idx="1">
                  <c:v>Скоріше відповідає</c:v>
                </c:pt>
                <c:pt idx="2">
                  <c:v>Скоріше не відповідає</c:v>
                </c:pt>
                <c:pt idx="3">
                  <c:v>Абсолютно не відповідає</c:v>
                </c:pt>
                <c:pt idx="4">
                  <c:v>Важко сказати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0.46500000000000002</c:v>
                </c:pt>
                <c:pt idx="1">
                  <c:v>0.36599999999999999</c:v>
                </c:pt>
                <c:pt idx="2">
                  <c:v>0.129</c:v>
                </c:pt>
                <c:pt idx="3">
                  <c:v>0.01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5C-463A-992A-50D700243C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1574283116869"/>
          <c:y val="0.30410092103108516"/>
          <c:w val="0.24177624180071175"/>
          <c:h val="0.60761171479859977"/>
        </c:manualLayout>
      </c:layout>
      <c:overlay val="0"/>
      <c:txPr>
        <a:bodyPr/>
        <a:lstStyle/>
        <a:p>
          <a:pPr algn="ctr">
            <a:defRPr lang="ru-RU" sz="1100" b="0" i="0" u="none" strike="noStrike" kern="1200" baseline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205394858541419E-2"/>
          <c:y val="0.24934498963415203"/>
          <c:w val="0.39252038163167924"/>
          <c:h val="0.746267604563052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Вкажіть, будь ласка, наскільки твердження відповідають чи не відповідають вашій роботі: Усі викладачі університету дотримуються єдиної процедури, якщо виявили порушення академічної доброчесності?</c:v>
                </c:pt>
              </c:strCache>
            </c:strRef>
          </c:tx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uk-UA"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68C-4014-8351-A71E6ED9A30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uk-UA"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68C-4014-8351-A71E6ED9A3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uk-UA" sz="1100" b="0" i="0" u="none" strike="noStrike" kern="1200" baseline="0">
                    <a:solidFill>
                      <a:srgbClr val="101322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Абсолютно відповідає</c:v>
                </c:pt>
                <c:pt idx="1">
                  <c:v>Скоріше відповідає</c:v>
                </c:pt>
                <c:pt idx="2">
                  <c:v>Скоріше не відповідає</c:v>
                </c:pt>
                <c:pt idx="3">
                  <c:v>Абсолютно не відповідає</c:v>
                </c:pt>
                <c:pt idx="4">
                  <c:v>Важко сказати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0.20799999999999999</c:v>
                </c:pt>
                <c:pt idx="1">
                  <c:v>0.39600000000000002</c:v>
                </c:pt>
                <c:pt idx="2">
                  <c:v>0.129</c:v>
                </c:pt>
                <c:pt idx="3">
                  <c:v>6.9000000000000006E-2</c:v>
                </c:pt>
                <c:pt idx="4">
                  <c:v>0.19800000000000001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8C-4014-8351-A71E6ED9A3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513490853922286"/>
          <c:y val="0.26976694607596269"/>
          <c:w val="0.42698165841032304"/>
          <c:h val="0.60761171479859977"/>
        </c:manualLayout>
      </c:layout>
      <c:overlay val="0"/>
      <c:txPr>
        <a:bodyPr/>
        <a:lstStyle/>
        <a:p>
          <a:pPr algn="ctr">
            <a:defRPr lang="ru-RU" sz="1100" b="0" i="0" u="none" strike="noStrike" kern="1200" baseline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205394858541419E-2"/>
          <c:y val="0.24934498963415203"/>
          <c:w val="0.39252038163167924"/>
          <c:h val="0.74626760456305297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01574283116869"/>
          <c:y val="0.30410092103108516"/>
          <c:w val="0.24177624180071175"/>
          <c:h val="0.60761171479859977"/>
        </c:manualLayout>
      </c:layout>
      <c:overlay val="0"/>
      <c:txPr>
        <a:bodyPr/>
        <a:lstStyle/>
        <a:p>
          <a:pPr algn="ctr">
            <a:defRPr lang="ru-RU" sz="1100" b="0" i="0" u="none" strike="noStrike" kern="1200" baseline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Що Ви робите, якщо вважаєте, що студент/-ка порушив/-ла правила академічної доброчесності на екзамені або в письмовій роботі?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Важко відповісти</c:v>
                </c:pt>
                <c:pt idx="1">
                  <c:v>Я не знаю, що робити</c:v>
                </c:pt>
                <c:pt idx="2">
                  <c:v>У нас немає чітких процедур</c:v>
                </c:pt>
                <c:pt idx="3">
                  <c:v>Нічого, бо такого ніколи не траплялось</c:v>
                </c:pt>
                <c:pt idx="4">
                  <c:v>Я не дотримуюсь процедур, бо вони занадто забюрократизовані</c:v>
                </c:pt>
                <c:pt idx="5">
                  <c:v>Я дотримуюсь процедур, які діють в нашому закладі</c:v>
                </c:pt>
                <c:pt idx="6">
                  <c:v>Я повідомляю декана</c:v>
                </c:pt>
                <c:pt idx="7">
                  <c:v>Не зараховую роботу</c:v>
                </c:pt>
                <c:pt idx="8">
                  <c:v>Знижую оцінку</c:v>
                </c:pt>
                <c:pt idx="9">
                  <c:v>Нічого</c:v>
                </c:pt>
              </c:strCache>
            </c:strRef>
          </c:cat>
          <c:val>
            <c:numRef>
              <c:f>Лист1!$B$2:$B$11</c:f>
              <c:numCache>
                <c:formatCode>0.00%</c:formatCode>
                <c:ptCount val="10"/>
                <c:pt idx="0">
                  <c:v>0.05</c:v>
                </c:pt>
                <c:pt idx="1">
                  <c:v>0</c:v>
                </c:pt>
                <c:pt idx="2">
                  <c:v>0.109</c:v>
                </c:pt>
                <c:pt idx="3">
                  <c:v>0.04</c:v>
                </c:pt>
                <c:pt idx="4">
                  <c:v>0.02</c:v>
                </c:pt>
                <c:pt idx="5">
                  <c:v>0.35599999999999998</c:v>
                </c:pt>
                <c:pt idx="6">
                  <c:v>0.03</c:v>
                </c:pt>
                <c:pt idx="7">
                  <c:v>0.495</c:v>
                </c:pt>
                <c:pt idx="8">
                  <c:v>0.36599999999999999</c:v>
                </c:pt>
                <c:pt idx="9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43-4224-9B34-1377C8CA7B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3061360"/>
        <c:axId val="351373256"/>
      </c:barChart>
      <c:catAx>
        <c:axId val="3530613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uk-UA"/>
          </a:p>
        </c:txPr>
        <c:crossAx val="351373256"/>
        <c:crosses val="autoZero"/>
        <c:auto val="1"/>
        <c:lblAlgn val="ctr"/>
        <c:lblOffset val="100"/>
        <c:noMultiLvlLbl val="0"/>
      </c:catAx>
      <c:valAx>
        <c:axId val="351373256"/>
        <c:scaling>
          <c:orientation val="minMax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crossAx val="3530613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 algn="ctr">
        <a:defRPr lang="ru-RU" sz="1100" b="0" i="0" u="none" strike="noStrike" kern="1200" baseline="0">
          <a:solidFill>
            <a:srgbClr val="101322">
              <a:lumMod val="65000"/>
              <a:lumOff val="35000"/>
            </a:srgbClr>
          </a:solidFill>
          <a:latin typeface="+mn-lt"/>
          <a:ea typeface="+mn-ea"/>
          <a:cs typeface="+mn-cs"/>
        </a:defRPr>
      </a:pPr>
      <a:endParaRPr lang="uk-UA"/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 маєте Ви доступ до програмного забезпечення з виявлення плагіату? Оберіть усі потрібні варіантиекзамені або в письмовій роботі?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Інше</c:v>
                </c:pt>
                <c:pt idx="1">
                  <c:v>Здійснення перевірка на плагіат проводиться централізовано спеціальним відділом або кафедрою</c:v>
                </c:pt>
                <c:pt idx="2">
                  <c:v>Ні</c:v>
                </c:pt>
                <c:pt idx="3">
                  <c:v>Так, передплачую самостійно</c:v>
                </c:pt>
                <c:pt idx="4">
                  <c:v>Так, користуюся програмним забезпеченням у вільному доступі в інтернеті</c:v>
                </c:pt>
                <c:pt idx="5">
                  <c:v>Так, KAI дає доступ до такого забезпечення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0.05</c:v>
                </c:pt>
                <c:pt idx="1">
                  <c:v>0.38600000000000001</c:v>
                </c:pt>
                <c:pt idx="2">
                  <c:v>0.29699999999999999</c:v>
                </c:pt>
                <c:pt idx="3">
                  <c:v>0.05</c:v>
                </c:pt>
                <c:pt idx="4">
                  <c:v>0.376</c:v>
                </c:pt>
                <c:pt idx="5">
                  <c:v>8.8999999999999996E-2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F2-4219-9008-C333559C6D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1385800"/>
        <c:axId val="351384232"/>
      </c:barChart>
      <c:catAx>
        <c:axId val="3513858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uk-UA"/>
          </a:p>
        </c:txPr>
        <c:crossAx val="351384232"/>
        <c:crosses val="autoZero"/>
        <c:auto val="1"/>
        <c:lblAlgn val="ctr"/>
        <c:lblOffset val="100"/>
        <c:noMultiLvlLbl val="0"/>
      </c:catAx>
      <c:valAx>
        <c:axId val="351384232"/>
        <c:scaling>
          <c:orientation val="minMax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crossAx val="3513858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 algn="ctr">
        <a:defRPr lang="ru-RU" sz="1100" b="0" i="0" u="none" strike="noStrike" kern="1200" baseline="0">
          <a:solidFill>
            <a:srgbClr val="101322">
              <a:lumMod val="65000"/>
              <a:lumOff val="35000"/>
            </a:srgbClr>
          </a:solidFill>
          <a:latin typeface="+mn-lt"/>
          <a:ea typeface="+mn-ea"/>
          <a:cs typeface="+mn-cs"/>
        </a:defRPr>
      </a:pPr>
      <a:endParaRPr lang="uk-UA"/>
    </a:p>
  </c:txPr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205394858541419E-2"/>
          <c:y val="0.21772220145276355"/>
          <c:w val="0.39252038163167924"/>
          <c:h val="0.746267604563052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Як часто Ви використовуєте програмне забезпечення для виявлення плагіату у студентських роботах?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uk-UA" sz="1100" b="0" i="0" u="none" strike="noStrike" kern="1200" baseline="0">
                    <a:solidFill>
                      <a:srgbClr val="101322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Не було потреби - ніколи не було підозри на плагіат</c:v>
                </c:pt>
                <c:pt idx="1">
                  <c:v>Не маю можливості, хоча є така потреба</c:v>
                </c:pt>
                <c:pt idx="2">
                  <c:v>Час від часу, коли маю підозру</c:v>
                </c:pt>
                <c:pt idx="3">
                  <c:v>Використовую, але тільки для курсових та дипломних</c:v>
                </c:pt>
                <c:pt idx="4">
                  <c:v>Використовую завжди для всіх студентських письмових робіт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0.14000000000000001</c:v>
                </c:pt>
                <c:pt idx="1">
                  <c:v>0.21</c:v>
                </c:pt>
                <c:pt idx="2">
                  <c:v>0.36</c:v>
                </c:pt>
                <c:pt idx="3">
                  <c:v>0.28999999999999998</c:v>
                </c:pt>
                <c:pt idx="4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00-4DE5-86A3-4E40AEC407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0740203738316825"/>
          <c:y val="4.9048535650175029E-2"/>
          <c:w val="0.49259796261683159"/>
          <c:h val="0.95095146434982492"/>
        </c:manualLayout>
      </c:layout>
      <c:overlay val="0"/>
      <c:txPr>
        <a:bodyPr/>
        <a:lstStyle/>
        <a:p>
          <a:pPr algn="ctr">
            <a:defRPr lang="ru-RU" sz="1100" b="0" i="0" u="none" strike="noStrike" kern="1200" baseline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Вкажіть, в яких випадках Ви можете "заплющити очі" на плагіат?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Абсолютно не толерую плагіат</c:v>
                </c:pt>
                <c:pt idx="1">
                  <c:v>Якщо більшість студентів вдається до плагіату</c:v>
                </c:pt>
                <c:pt idx="2">
                  <c:v>Якщо студент/ка заявляє про надмірну складність завдання</c:v>
                </c:pt>
                <c:pt idx="3">
                  <c:v>Якщо студент/ка має синдром відмінника і понад усе хотів/ла отримати відмінну оцінку</c:v>
                </c:pt>
                <c:pt idx="4">
                  <c:v>Якщо студент/ка не розуміє що таке плагіат</c:v>
                </c:pt>
                <c:pt idx="5">
                  <c:v>Якщо студент/ка не знав/ла про наслідки та санкції за плагіат</c:v>
                </c:pt>
                <c:pt idx="6">
                  <c:v>Якщо студент/ка має надмірне навчальне навантаження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0.66300000000000003</c:v>
                </c:pt>
                <c:pt idx="1">
                  <c:v>0.04</c:v>
                </c:pt>
                <c:pt idx="2">
                  <c:v>6.9000000000000006E-2</c:v>
                </c:pt>
                <c:pt idx="3">
                  <c:v>0.04</c:v>
                </c:pt>
                <c:pt idx="4">
                  <c:v>0.11899999999999999</c:v>
                </c:pt>
                <c:pt idx="5">
                  <c:v>0.109</c:v>
                </c:pt>
                <c:pt idx="6">
                  <c:v>0.11899999999999999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60-4D61-91A2-A502DCE08D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7469992"/>
        <c:axId val="347468032"/>
      </c:barChart>
      <c:catAx>
        <c:axId val="3474699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uk-UA"/>
          </a:p>
        </c:txPr>
        <c:crossAx val="347468032"/>
        <c:crosses val="autoZero"/>
        <c:auto val="1"/>
        <c:lblAlgn val="ctr"/>
        <c:lblOffset val="100"/>
        <c:noMultiLvlLbl val="0"/>
      </c:catAx>
      <c:valAx>
        <c:axId val="347468032"/>
        <c:scaling>
          <c:orientation val="minMax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crossAx val="3474699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 algn="ctr">
        <a:defRPr lang="ru-RU" sz="1100" b="0" i="0" u="none" strike="noStrike" kern="1200" baseline="0">
          <a:solidFill>
            <a:srgbClr val="101322">
              <a:lumMod val="65000"/>
              <a:lumOff val="35000"/>
            </a:srgbClr>
          </a:solidFill>
          <a:latin typeface="+mn-lt"/>
          <a:ea typeface="+mn-ea"/>
          <a:cs typeface="+mn-cs"/>
        </a:defRPr>
      </a:pPr>
      <a:endParaRPr lang="uk-UA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Ваше навантаження в університеті</c:v>
                </c:pt>
              </c:strCache>
            </c:strRef>
          </c:tx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uk-UA"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131-4341-88F5-7DFA3280587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uk-UA" sz="1197" b="0" i="0" u="none" strike="noStrike" kern="1200" baseline="0">
                      <a:solidFill>
                        <a:srgbClr val="101322">
                          <a:lumMod val="75000"/>
                          <a:lumOff val="25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131-4341-88F5-7DFA3280587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uk-UA" sz="1197" b="0" i="0" u="none" strike="noStrike" kern="1200" baseline="0">
                      <a:solidFill>
                        <a:srgbClr val="101322">
                          <a:lumMod val="75000"/>
                          <a:lumOff val="25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131-4341-88F5-7DFA3280587E}"/>
                </c:ext>
              </c:extLst>
            </c:dLbl>
            <c:dLbl>
              <c:idx val="3"/>
              <c:layout>
                <c:manualLayout>
                  <c:x val="5.0141294360686692E-2"/>
                  <c:y val="-2.870375252469276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uk-UA" sz="1197" b="0" i="0" u="none" strike="noStrike" kern="1200" baseline="0">
                      <a:solidFill>
                        <a:srgbClr val="101322">
                          <a:lumMod val="75000"/>
                          <a:lumOff val="25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31-4341-88F5-7DFA328058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uk-UA"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Більше ставки</c:v>
                </c:pt>
                <c:pt idx="1">
                  <c:v>Повна ставка</c:v>
                </c:pt>
                <c:pt idx="2">
                  <c:v>Півставки</c:v>
                </c:pt>
                <c:pt idx="3">
                  <c:v>Чверть ставки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0.53500000000000003</c:v>
                </c:pt>
                <c:pt idx="1">
                  <c:v>0.36599999999999999</c:v>
                </c:pt>
                <c:pt idx="2">
                  <c:v>8.8999999999999996E-2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31-4341-88F5-7DFA328058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693762561735552"/>
          <c:y val="0.17226843881626061"/>
          <c:w val="0.36299628324125605"/>
          <c:h val="0.76384325993559055"/>
        </c:manualLayout>
      </c:layout>
      <c:overlay val="0"/>
      <c:txPr>
        <a:bodyPr/>
        <a:lstStyle/>
        <a:p>
          <a:pPr algn="ctr">
            <a:defRPr lang="ru-RU" sz="1197" b="0" i="0" u="none" strike="noStrike" kern="1200" baseline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205394858541419E-2"/>
          <c:y val="0.21772220145276355"/>
          <c:w val="0.39252038163167924"/>
          <c:h val="0.746267604563052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 доводилося Вам брати участь у заходах, на яких роз’яснювали викладачам норми законодавства, рекомендацій МОН, політики закладу щодо академічної доброчесності в навчальному процесі? (Семінари/тренінги/збори/тощо)</c:v>
                </c:pt>
              </c:strCache>
            </c:strRef>
          </c:tx>
          <c:dLbls>
            <c:dLbl>
              <c:idx val="0"/>
              <c:layout>
                <c:manualLayout>
                  <c:x val="-0.15461525570607185"/>
                  <c:y val="-0.12361428231564703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A8-46F5-B968-6B661D0EA1CF}"/>
                </c:ext>
              </c:extLst>
            </c:dLbl>
            <c:dLbl>
              <c:idx val="1"/>
              <c:layout>
                <c:manualLayout>
                  <c:x val="9.7625228077269685E-2"/>
                  <c:y val="2.0468301514865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A8-46F5-B968-6B661D0EA1CF}"/>
                </c:ext>
              </c:extLst>
            </c:dLbl>
            <c:dLbl>
              <c:idx val="2"/>
              <c:layout>
                <c:manualLayout>
                  <c:x val="7.5121521744396264E-2"/>
                  <c:y val="0.113178916699365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A8-46F5-B968-6B661D0EA1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197" b="0" i="0" u="none" strike="noStrike" kern="1200" baseline="0">
                    <a:solidFill>
                      <a:srgbClr val="101322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Так</c:v>
                </c:pt>
                <c:pt idx="1">
                  <c:v>Ні</c:v>
                </c:pt>
                <c:pt idx="2">
                  <c:v>Важко сказати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0.63400000000000001</c:v>
                </c:pt>
                <c:pt idx="1">
                  <c:v>0.22800000000000001</c:v>
                </c:pt>
                <c:pt idx="2">
                  <c:v>0.13900000000000001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A8-46F5-B968-6B661D0EA1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1574283116869"/>
          <c:y val="0.32372033529115518"/>
          <c:w val="0.31367069572280043"/>
          <c:h val="0.55856317914842468"/>
        </c:manualLayout>
      </c:layout>
      <c:overlay val="0"/>
      <c:txPr>
        <a:bodyPr/>
        <a:lstStyle/>
        <a:p>
          <a:pPr algn="ctr">
            <a:defRPr lang="ru-RU" sz="1100" b="0" i="0" u="none" strike="noStrike" kern="1200" baseline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76168546479037E-2"/>
          <c:y val="0.12686619771847352"/>
          <c:w val="0.39252038163167924"/>
          <c:h val="0.746267604563052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Як Ви ставитесь до політики необґрунтованого цитування колег в своїх наукових працях?</c:v>
                </c:pt>
              </c:strCache>
            </c:strRef>
          </c:tx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uk-UA"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5DE-4E09-AE14-6EB748B649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uk-UA" sz="1197" b="0" i="0" u="none" strike="noStrike" kern="1200" baseline="0">
                    <a:solidFill>
                      <a:srgbClr val="101322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Різко негативно, ніколи таким не займався і відмовляюсь, коли пропонують</c:v>
                </c:pt>
                <c:pt idx="1">
                  <c:v>Негативно, але мав таку практику через фінансові питання оплати публікацій</c:v>
                </c:pt>
                <c:pt idx="2">
                  <c:v>Негативно, але мав таку практику через редакційну політику окремих видань</c:v>
                </c:pt>
                <c:pt idx="3">
                  <c:v>Позитивно, це сприяє розвитку наукових шкіл, хоча має ознаки недоброчесності</c:v>
                </c:pt>
                <c:pt idx="4">
                  <c:v>Позитивно, це сприяє зростанню показників цитованості авторів, хоча має ознаки недоброчесності</c:v>
                </c:pt>
                <c:pt idx="5">
                  <c:v>Позитивно, не вважаю це недоброчесним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0.55400000000000005</c:v>
                </c:pt>
                <c:pt idx="1">
                  <c:v>5.8999999999999997E-2</c:v>
                </c:pt>
                <c:pt idx="2">
                  <c:v>0.188</c:v>
                </c:pt>
                <c:pt idx="3">
                  <c:v>0.109</c:v>
                </c:pt>
                <c:pt idx="4">
                  <c:v>0.04</c:v>
                </c:pt>
                <c:pt idx="5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DE-4E09-AE14-6EB748B649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8542852869996989"/>
          <c:y val="0"/>
          <c:w val="0.50859768146600659"/>
          <c:h val="1"/>
        </c:manualLayout>
      </c:layout>
      <c:overlay val="0"/>
      <c:txPr>
        <a:bodyPr/>
        <a:lstStyle/>
        <a:p>
          <a:pPr algn="ctr">
            <a:defRPr lang="ru-RU" sz="1100" b="0" i="0" u="none" strike="noStrike" kern="1200" baseline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76168546479037E-2"/>
          <c:y val="0.12686619771847352"/>
          <c:w val="0.39252038163167924"/>
          <c:h val="0.746267604563052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Як Ви ставитесь до політики дописування авторів в наукові праці?</c:v>
                </c:pt>
              </c:strCache>
            </c:strRef>
          </c:tx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uk-UA"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DA9-436E-A34F-5EE80AA585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uk-UA" sz="1197" b="0" i="0" u="none" strike="noStrike" kern="1200" baseline="0">
                    <a:solidFill>
                      <a:srgbClr val="101322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Різко негативно, ніколи таким не займався і відмовляюсь, коли пропонують</c:v>
                </c:pt>
                <c:pt idx="1">
                  <c:v>Негативно, але мав таку практику через фінансові питання оплати публікацій</c:v>
                </c:pt>
                <c:pt idx="2">
                  <c:v>Негативно, але мав таку практику через редакційну політику окремих видань</c:v>
                </c:pt>
                <c:pt idx="3">
                  <c:v>Позитивно, це сприяє розвитку наукових шкіл, хоча має ознаки недоброчесності</c:v>
                </c:pt>
                <c:pt idx="4">
                  <c:v>Позитивно, це сприяє зростанню показників цитованості авторів, хоча має ознаки недоброчесності</c:v>
                </c:pt>
                <c:pt idx="5">
                  <c:v>Позитивно, не вважаю це недоброчесним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0.46500000000000002</c:v>
                </c:pt>
                <c:pt idx="1">
                  <c:v>0.20799999999999999</c:v>
                </c:pt>
                <c:pt idx="2">
                  <c:v>0.158</c:v>
                </c:pt>
                <c:pt idx="3">
                  <c:v>8.8999999999999996E-2</c:v>
                </c:pt>
                <c:pt idx="4">
                  <c:v>0.01</c:v>
                </c:pt>
                <c:pt idx="5">
                  <c:v>6.9000000000000006E-2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A9-436E-A34F-5EE80AA585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8542852869996989"/>
          <c:y val="0"/>
          <c:w val="0.50859768146600659"/>
          <c:h val="1"/>
        </c:manualLayout>
      </c:layout>
      <c:overlay val="0"/>
      <c:txPr>
        <a:bodyPr/>
        <a:lstStyle/>
        <a:p>
          <a:pPr algn="ctr">
            <a:defRPr lang="ru-RU" sz="1100" b="0" i="0" u="none" strike="noStrike" kern="1200" baseline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183185995206881"/>
          <c:y val="4.5017390899280293E-2"/>
          <c:w val="0.60447952094958635"/>
          <c:h val="0.57727838249109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Дуже добре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358-45D6-A3C0-2B1FD297C954}"/>
                </c:ext>
              </c:extLst>
            </c:dLbl>
            <c:dLbl>
              <c:idx val="1"/>
              <c:layout>
                <c:manualLayout>
                  <c:x val="1.4820948932844724E-3"/>
                  <c:y val="1.8246372367103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202F6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58-45D6-A3C0-2B1FD297C954}"/>
                </c:ext>
              </c:extLst>
            </c:dLbl>
            <c:dLbl>
              <c:idx val="2"/>
              <c:layout>
                <c:manualLayout>
                  <c:x val="-2.9641897865690537E-3"/>
                  <c:y val="-1.1159483862953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358-45D6-A3C0-2B1FD297C954}"/>
                </c:ext>
              </c:extLst>
            </c:dLbl>
            <c:dLbl>
              <c:idx val="3"/>
              <c:layout>
                <c:manualLayout>
                  <c:x val="0"/>
                  <c:y val="1.8246372367103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58-45D6-A3C0-2B1FD297C9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Дотримання норм та принципів академічної доброчесності особисто Вами</c:v>
                </c:pt>
                <c:pt idx="1">
                  <c:v>Дотримання норм та принципів академічної доброчесності іншими викладачами</c:v>
                </c:pt>
                <c:pt idx="2">
                  <c:v>Дотримання норм та принципів академічної доброчесності студентами університету</c:v>
                </c:pt>
                <c:pt idx="3">
                  <c:v>Розвиненість політики забезпечення академічної доброчесності в університеті</c:v>
                </c:pt>
                <c:pt idx="4">
                  <c:v>Дієвість політики забезпечення академічної доброчесності в університеті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0.51480000000000004</c:v>
                </c:pt>
                <c:pt idx="1">
                  <c:v>0.26729999999999998</c:v>
                </c:pt>
                <c:pt idx="2">
                  <c:v>0.12870000000000001</c:v>
                </c:pt>
                <c:pt idx="3">
                  <c:v>0.19800000000000001</c:v>
                </c:pt>
                <c:pt idx="4">
                  <c:v>0.16830000000000001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58-45D6-A3C0-2B1FD297C95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Загалом добре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4820948932844997E-3"/>
                  <c:y val="0.154062793568472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99-4DD7-9F8D-F40B034EEC70}"/>
                </c:ext>
              </c:extLst>
            </c:dLbl>
            <c:dLbl>
              <c:idx val="3"/>
              <c:layout>
                <c:manualLayout>
                  <c:x val="0"/>
                  <c:y val="0.10476269962656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3F-4ACA-A5F1-3CF5ADABEADE}"/>
                </c:ext>
              </c:extLst>
            </c:dLbl>
            <c:dLbl>
              <c:idx val="4"/>
              <c:layout>
                <c:manualLayout>
                  <c:x val="1.4820948932843909E-3"/>
                  <c:y val="0.166387817053950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3F-4ACA-A5F1-3CF5ADABEA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Дотримання норм та принципів академічної доброчесності особисто Вами</c:v>
                </c:pt>
                <c:pt idx="1">
                  <c:v>Дотримання норм та принципів академічної доброчесності іншими викладачами</c:v>
                </c:pt>
                <c:pt idx="2">
                  <c:v>Дотримання норм та принципів академічної доброчесності студентами університету</c:v>
                </c:pt>
                <c:pt idx="3">
                  <c:v>Розвиненість політики забезпечення академічної доброчесності в університеті</c:v>
                </c:pt>
                <c:pt idx="4">
                  <c:v>Дієвість політики забезпечення академічної доброчесності в університеті</c:v>
                </c:pt>
              </c:strCache>
            </c:strRef>
          </c:cat>
          <c:val>
            <c:numRef>
              <c:f>Лист1!$C$2:$C$6</c:f>
              <c:numCache>
                <c:formatCode>0.00%</c:formatCode>
                <c:ptCount val="5"/>
                <c:pt idx="0">
                  <c:v>0.3861</c:v>
                </c:pt>
                <c:pt idx="1">
                  <c:v>0.48509999999999998</c:v>
                </c:pt>
                <c:pt idx="2">
                  <c:v>0.26729999999999998</c:v>
                </c:pt>
                <c:pt idx="3">
                  <c:v>0.45540000000000003</c:v>
                </c:pt>
                <c:pt idx="4">
                  <c:v>0.42570000000000002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358-45D6-A3C0-2B1FD297C95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Задовільно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1.482094893284554E-3"/>
                  <c:y val="0.172550328796689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3F-4ACA-A5F1-3CF5ADABEA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Дотримання норм та принципів академічної доброчесності особисто Вами</c:v>
                </c:pt>
                <c:pt idx="1">
                  <c:v>Дотримання норм та принципів академічної доброчесності іншими викладачами</c:v>
                </c:pt>
                <c:pt idx="2">
                  <c:v>Дотримання норм та принципів академічної доброчесності студентами університету</c:v>
                </c:pt>
                <c:pt idx="3">
                  <c:v>Розвиненість політики забезпечення академічної доброчесності в університеті</c:v>
                </c:pt>
                <c:pt idx="4">
                  <c:v>Дієвість політики забезпечення академічної доброчесності в університеті</c:v>
                </c:pt>
              </c:strCache>
            </c:strRef>
          </c:cat>
          <c:val>
            <c:numRef>
              <c:f>Лист1!$D$2:$D$6</c:f>
              <c:numCache>
                <c:formatCode>0.00%</c:formatCode>
                <c:ptCount val="5"/>
                <c:pt idx="0">
                  <c:v>5.9400000000000001E-2</c:v>
                </c:pt>
                <c:pt idx="1">
                  <c:v>0.1188</c:v>
                </c:pt>
                <c:pt idx="2">
                  <c:v>0.39600000000000002</c:v>
                </c:pt>
                <c:pt idx="3">
                  <c:v>0.23760000000000001</c:v>
                </c:pt>
                <c:pt idx="4">
                  <c:v>0.2475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358-45D6-A3C0-2B1FD297C95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Загалом погано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Дотримання норм та принципів академічної доброчесності особисто Вами</c:v>
                </c:pt>
                <c:pt idx="1">
                  <c:v>Дотримання норм та принципів академічної доброчесності іншими викладачами</c:v>
                </c:pt>
                <c:pt idx="2">
                  <c:v>Дотримання норм та принципів академічної доброчесності студентами університету</c:v>
                </c:pt>
                <c:pt idx="3">
                  <c:v>Розвиненість політики забезпечення академічної доброчесності в університеті</c:v>
                </c:pt>
                <c:pt idx="4">
                  <c:v>Дієвість політики забезпечення академічної доброчесності в університеті</c:v>
                </c:pt>
              </c:strCache>
            </c:strRef>
          </c:cat>
          <c:val>
            <c:numRef>
              <c:f>Лист1!$E$2:$E$6</c:f>
              <c:numCache>
                <c:formatCode>0.00%</c:formatCode>
                <c:ptCount val="5"/>
                <c:pt idx="0" formatCode="0%">
                  <c:v>9.9000000000000008E-3</c:v>
                </c:pt>
                <c:pt idx="1">
                  <c:v>3.9600000000000003E-2</c:v>
                </c:pt>
                <c:pt idx="2">
                  <c:v>0.1386</c:v>
                </c:pt>
                <c:pt idx="3">
                  <c:v>4.9500000000000002E-2</c:v>
                </c:pt>
                <c:pt idx="4">
                  <c:v>6.93E-2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358-45D6-A3C0-2B1FD297C95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Дуже погано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Дотримання норм та принципів академічної доброчесності особисто Вами</c:v>
                </c:pt>
                <c:pt idx="1">
                  <c:v>Дотримання норм та принципів академічної доброчесності іншими викладачами</c:v>
                </c:pt>
                <c:pt idx="2">
                  <c:v>Дотримання норм та принципів академічної доброчесності студентами університету</c:v>
                </c:pt>
                <c:pt idx="3">
                  <c:v>Розвиненість політики забезпечення академічної доброчесності в університеті</c:v>
                </c:pt>
                <c:pt idx="4">
                  <c:v>Дієвість політики забезпечення академічної доброчесності в університеті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 formatCode="0%">
                  <c:v>9.9000000000000008E-3</c:v>
                </c:pt>
                <c:pt idx="1">
                  <c:v>0</c:v>
                </c:pt>
                <c:pt idx="2" formatCode="0.00%">
                  <c:v>2.9700000000000001E-2</c:v>
                </c:pt>
                <c:pt idx="3" formatCode="0.00%">
                  <c:v>0</c:v>
                </c:pt>
                <c:pt idx="4" formatCode="0.00%">
                  <c:v>9.9000000000000008E-3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358-45D6-A3C0-2B1FD297C954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Важко сказати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Дотримання норм та принципів академічної доброчесності особисто Вами</c:v>
                </c:pt>
                <c:pt idx="1">
                  <c:v>Дотримання норм та принципів академічної доброчесності іншими викладачами</c:v>
                </c:pt>
                <c:pt idx="2">
                  <c:v>Дотримання норм та принципів академічної доброчесності студентами університету</c:v>
                </c:pt>
                <c:pt idx="3">
                  <c:v>Розвиненість політики забезпечення академічної доброчесності в університеті</c:v>
                </c:pt>
                <c:pt idx="4">
                  <c:v>Дієвість політики забезпечення академічної доброчесності в університеті</c:v>
                </c:pt>
              </c:strCache>
            </c:strRef>
          </c:cat>
          <c:val>
            <c:numRef>
              <c:f>Лист1!$G$2:$G$6</c:f>
              <c:numCache>
                <c:formatCode>0.00%</c:formatCode>
                <c:ptCount val="5"/>
                <c:pt idx="0">
                  <c:v>1.9800000000000002E-2</c:v>
                </c:pt>
                <c:pt idx="1">
                  <c:v>8.9099999999999999E-2</c:v>
                </c:pt>
                <c:pt idx="2">
                  <c:v>3.9600000000000003E-2</c:v>
                </c:pt>
                <c:pt idx="3">
                  <c:v>5.9400000000000001E-2</c:v>
                </c:pt>
                <c:pt idx="4">
                  <c:v>7.9200000000000007E-2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358-45D6-A3C0-2B1FD297C9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2059112"/>
        <c:axId val="472056368"/>
      </c:barChart>
      <c:catAx>
        <c:axId val="472059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72056368"/>
        <c:crosses val="autoZero"/>
        <c:auto val="1"/>
        <c:lblAlgn val="ctr"/>
        <c:lblOffset val="100"/>
        <c:noMultiLvlLbl val="0"/>
      </c:catAx>
      <c:valAx>
        <c:axId val="4720563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47205911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76168546479037E-2"/>
          <c:y val="0.12686619771847352"/>
          <c:w val="0.39252038163167924"/>
          <c:h val="0.746267604563052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 мали місце в Вашій практиці  перезарахування результатів навчання, здобутих шляхом неформальної та/або інформальної освіти?</c:v>
                </c:pt>
              </c:strCache>
            </c:strRef>
          </c:tx>
          <c:dLbls>
            <c:dLbl>
              <c:idx val="0"/>
              <c:layout>
                <c:manualLayout>
                  <c:x val="-0.12694908271930494"/>
                  <c:y val="0.18017310314850637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38-4B62-84CA-49EF69716A62}"/>
                </c:ext>
              </c:extLst>
            </c:dLbl>
            <c:dLbl>
              <c:idx val="1"/>
              <c:layout>
                <c:manualLayout>
                  <c:x val="-4.2524106832304266E-2"/>
                  <c:y val="-0.214430820124692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38-4B62-84CA-49EF69716A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197" b="0" i="0" u="none" strike="noStrike" kern="1200" baseline="0">
                    <a:solidFill>
                      <a:srgbClr val="101322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Так, це прописано у силабусі / робочій програмі</c:v>
                </c:pt>
                <c:pt idx="1">
                  <c:v>Так, усно ознайомлюю студентів (не регламентовано в робочій програмі)</c:v>
                </c:pt>
                <c:pt idx="2">
                  <c:v>Ні</c:v>
                </c:pt>
                <c:pt idx="3">
                  <c:v>Важко відповісти, бувають різні ситуації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0.158</c:v>
                </c:pt>
                <c:pt idx="1">
                  <c:v>0.47499999999999998</c:v>
                </c:pt>
                <c:pt idx="2">
                  <c:v>9.9000000000000005E-2</c:v>
                </c:pt>
                <c:pt idx="3">
                  <c:v>0.26700000000000002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38-4B62-84CA-49EF69716A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0709776957608643"/>
          <c:y val="0.19619414260070012"/>
          <c:w val="0.49290223042391351"/>
          <c:h val="0.75966217531414248"/>
        </c:manualLayout>
      </c:layout>
      <c:overlay val="0"/>
      <c:txPr>
        <a:bodyPr/>
        <a:lstStyle/>
        <a:p>
          <a:pPr algn="ctr">
            <a:defRPr lang="ru-RU" sz="1100" b="0" i="0" u="none" strike="noStrike" kern="1200" baseline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57991932536076"/>
          <c:y val="3.684880618830437E-2"/>
          <c:w val="0.42147734001466608"/>
          <c:h val="0.812473582227258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 надаєте Ви можливість перезарахування результатів навчання, здобутих шляхом неформальної та/або інформальної освіти?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Важко відповісти</c:v>
                </c:pt>
                <c:pt idx="1">
                  <c:v>Ні, не вважаю це доцільним</c:v>
                </c:pt>
                <c:pt idx="2">
                  <c:v>Так, лише онлайн курси платформ дистанційного навчання (Coursera, Prometeus, тощо)</c:v>
                </c:pt>
                <c:pt idx="3">
                  <c:v>Так, лише курси інших ЗВО</c:v>
                </c:pt>
                <c:pt idx="4">
                  <c:v>Так, за власним рішенням та несистемно</c:v>
                </c:pt>
                <c:pt idx="5">
                  <c:v>Так, критерії прописано у силабусі / робочій програмі дисципліни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0.20799999999999999</c:v>
                </c:pt>
                <c:pt idx="1">
                  <c:v>0.11899999999999999</c:v>
                </c:pt>
                <c:pt idx="2">
                  <c:v>0.16800000000000001</c:v>
                </c:pt>
                <c:pt idx="3">
                  <c:v>0.158</c:v>
                </c:pt>
                <c:pt idx="4">
                  <c:v>0.26700000000000002</c:v>
                </c:pt>
                <c:pt idx="5">
                  <c:v>0.27700000000000002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BF-425D-8366-F5B54DCD74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4060808"/>
        <c:axId val="404055712"/>
      </c:barChart>
      <c:catAx>
        <c:axId val="4040608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sz="1100" u="none"/>
            </a:pPr>
            <a:endParaRPr lang="uk-UA"/>
          </a:p>
        </c:txPr>
        <c:crossAx val="404055712"/>
        <c:crosses val="autoZero"/>
        <c:auto val="1"/>
        <c:lblAlgn val="ctr"/>
        <c:lblOffset val="100"/>
        <c:noMultiLvlLbl val="0"/>
      </c:catAx>
      <c:valAx>
        <c:axId val="404055712"/>
        <c:scaling>
          <c:orientation val="minMax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uk-UA"/>
          </a:p>
        </c:txPr>
        <c:crossAx val="4040608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 algn="ctr">
        <a:defRPr lang="ru-RU" sz="1100" b="0" i="0" u="sng" strike="noStrike" kern="1200" baseline="0">
          <a:solidFill>
            <a:srgbClr val="101322">
              <a:lumMod val="65000"/>
              <a:lumOff val="35000"/>
            </a:srgbClr>
          </a:solidFill>
          <a:latin typeface="+mn-lt"/>
          <a:ea typeface="+mn-ea"/>
          <a:cs typeface="+mn-cs"/>
        </a:defRPr>
      </a:pPr>
      <a:endParaRPr lang="uk-UA"/>
    </a:p>
  </c:txPr>
  <c:externalData r:id="rId1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76168546479037E-2"/>
          <c:y val="0.12686619771847352"/>
          <c:w val="0.39252038163167924"/>
          <c:h val="0.746267604563052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 мали місце в Вашій практиці  перезарахування результатів навчання, здобутих шляхом неформальної та/або інформальної освіти?</c:v>
                </c:pt>
              </c:strCache>
            </c:strRef>
          </c:tx>
          <c:dLbls>
            <c:dLbl>
              <c:idx val="0"/>
              <c:layout>
                <c:manualLayout>
                  <c:x val="-6.7980157036678895E-2"/>
                  <c:y val="0.14068031826823854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69-49B8-8F5C-B4DEE88998E2}"/>
                </c:ext>
              </c:extLst>
            </c:dLbl>
            <c:dLbl>
              <c:idx val="2"/>
              <c:layout>
                <c:manualLayout>
                  <c:x val="0.11035428224666551"/>
                  <c:y val="-7.9730888808518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69-49B8-8F5C-B4DEE88998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197" b="0" i="0" u="none" strike="noStrike" kern="1200" baseline="0">
                    <a:solidFill>
                      <a:srgbClr val="101322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Так, перезараховував всю дисципліну</c:v>
                </c:pt>
                <c:pt idx="1">
                  <c:v>Так, перезараховував окремі модулі чи види робіт</c:v>
                </c:pt>
                <c:pt idx="2">
                  <c:v>Ні, на практиці таких випадків не було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8.8999999999999996E-2</c:v>
                </c:pt>
                <c:pt idx="1">
                  <c:v>0.36599999999999999</c:v>
                </c:pt>
                <c:pt idx="2">
                  <c:v>0.54500000000000004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69-49B8-8F5C-B4DEE88998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0709776957608643"/>
          <c:y val="0.19619414260070012"/>
          <c:w val="0.49290223042391351"/>
          <c:h val="0.75966217531414248"/>
        </c:manualLayout>
      </c:layout>
      <c:overlay val="0"/>
      <c:txPr>
        <a:bodyPr/>
        <a:lstStyle/>
        <a:p>
          <a:pPr algn="ctr">
            <a:defRPr lang="ru-RU" sz="1100" b="0" i="0" u="none" strike="noStrike" kern="1200" baseline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76168546479037E-2"/>
          <c:y val="0.12686619771847352"/>
          <c:w val="0.39252038163167924"/>
          <c:h val="0.746267604563052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 часто Ви та Ваші колеги користуються можливістю академічної мобільності?</c:v>
                </c:pt>
              </c:strCache>
            </c:strRef>
          </c:tx>
          <c:dLbls>
            <c:dLbl>
              <c:idx val="0"/>
              <c:layout>
                <c:manualLayout>
                  <c:x val="-8.107067999196392E-2"/>
                  <c:y val="0.12928604042869735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C4-412B-95F7-E14E9D59D1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197" b="0" i="0" u="none" strike="noStrike" kern="1200" baseline="0">
                    <a:solidFill>
                      <a:srgbClr val="101322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Так, такі випадки чисельні та поширені</c:v>
                </c:pt>
                <c:pt idx="1">
                  <c:v>Лише поодинокі випадки</c:v>
                </c:pt>
                <c:pt idx="2">
                  <c:v>НІ, практично не користуються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0.20799999999999999</c:v>
                </c:pt>
                <c:pt idx="1">
                  <c:v>0.63400000000000001</c:v>
                </c:pt>
                <c:pt idx="2">
                  <c:v>0.158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C4-412B-95F7-E14E9D59D1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0383834574895658"/>
          <c:y val="0.131912758496288"/>
          <c:w val="0.49018790530311385"/>
          <c:h val="0.80341818908960561"/>
        </c:manualLayout>
      </c:layout>
      <c:overlay val="0"/>
      <c:txPr>
        <a:bodyPr/>
        <a:lstStyle/>
        <a:p>
          <a:pPr algn="ctr">
            <a:defRPr lang="ru-RU" sz="1197" b="0" i="0" u="none" strike="noStrike" kern="1200" baseline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089908604932796E-3"/>
          <c:y val="0.13300326933601531"/>
          <c:w val="0.42410242014474725"/>
          <c:h val="0.7457440110362643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Як Ви загалом оцінюєте навчальне навантаження студентів в НАУ?</c:v>
                </c:pt>
              </c:strCache>
            </c:strRef>
          </c:tx>
          <c:dLbls>
            <c:dLbl>
              <c:idx val="1"/>
              <c:layout>
                <c:manualLayout>
                  <c:x val="-5.5972634809639293E-2"/>
                  <c:y val="0.152292481127434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35-4CF3-8E45-F25C27E4F784}"/>
                </c:ext>
              </c:extLst>
            </c:dLbl>
            <c:dLbl>
              <c:idx val="3"/>
              <c:layout>
                <c:manualLayout>
                  <c:x val="5.882417830094238E-2"/>
                  <c:y val="0.14552419091753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35-4CF3-8E45-F25C27E4F784}"/>
                </c:ext>
              </c:extLst>
            </c:dLbl>
            <c:dLbl>
              <c:idx val="4"/>
              <c:layout>
                <c:manualLayout>
                  <c:x val="-3.2695225056076929E-2"/>
                  <c:y val="9.0339679735069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A35-4CF3-8E45-F25C27E4F784}"/>
                </c:ext>
              </c:extLst>
            </c:dLbl>
            <c:dLbl>
              <c:idx val="5"/>
              <c:layout>
                <c:manualLayout>
                  <c:x val="-7.1906079072543871E-2"/>
                  <c:y val="-1.964977525732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35-4CF3-8E45-F25C27E4F7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197" b="0" i="0" u="none" strike="noStrike" kern="1200" baseline="0">
                    <a:solidFill>
                      <a:srgbClr val="101322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Вкрай надмірне</c:v>
                </c:pt>
                <c:pt idx="1">
                  <c:v>Скоріше надмірне</c:v>
                </c:pt>
                <c:pt idx="2">
                  <c:v>Помірне</c:v>
                </c:pt>
                <c:pt idx="3">
                  <c:v>Скоріше мізерне</c:v>
                </c:pt>
                <c:pt idx="4">
                  <c:v>Вкрай мізерне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0.02</c:v>
                </c:pt>
                <c:pt idx="1">
                  <c:v>8.8999999999999996E-2</c:v>
                </c:pt>
                <c:pt idx="2">
                  <c:v>0.73299999999999998</c:v>
                </c:pt>
                <c:pt idx="3">
                  <c:v>9.9000000000000005E-2</c:v>
                </c:pt>
                <c:pt idx="4">
                  <c:v>0.02</c:v>
                </c:pt>
                <c:pt idx="5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35-4CF3-8E45-F25C27E4F7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 algn="ctr">
              <a:defRPr lang="ru-RU" sz="1100" b="0" i="0" u="none" strike="noStrike" kern="1200" baseline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egendEntry>
        <c:idx val="1"/>
        <c:txPr>
          <a:bodyPr/>
          <a:lstStyle/>
          <a:p>
            <a:pPr algn="ctr">
              <a:defRPr lang="ru-RU" sz="1100" b="0" i="0" u="none" strike="noStrike" kern="1200" baseline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egendEntry>
        <c:idx val="2"/>
        <c:txPr>
          <a:bodyPr/>
          <a:lstStyle/>
          <a:p>
            <a:pPr algn="ctr">
              <a:defRPr lang="ru-RU" sz="1100" b="0" i="0" u="none" strike="noStrike" kern="1200" baseline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egendEntry>
        <c:idx val="3"/>
        <c:txPr>
          <a:bodyPr/>
          <a:lstStyle/>
          <a:p>
            <a:pPr algn="ctr">
              <a:defRPr lang="ru-RU" sz="1100" b="0" i="0" u="none" strike="noStrike" kern="1200" baseline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ayout>
        <c:manualLayout>
          <c:xMode val="edge"/>
          <c:yMode val="edge"/>
          <c:x val="0.44184834371553561"/>
          <c:y val="3.1343434796708543E-2"/>
          <c:w val="0.55815165628446439"/>
          <c:h val="0.96865656520329146"/>
        </c:manualLayout>
      </c:layout>
      <c:overlay val="0"/>
      <c:txPr>
        <a:bodyPr/>
        <a:lstStyle/>
        <a:p>
          <a:pPr algn="ctr">
            <a:defRPr lang="ru-RU" sz="1197" b="0" i="0" u="none" strike="noStrike" kern="1200" baseline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76168546479037E-2"/>
          <c:y val="0.12686619771847352"/>
          <c:w val="0.39252038163167924"/>
          <c:h val="0.746267604563052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 часто Ваші студенти користуються можливістю перезарахування результатів навчання, здобутих шляхом неформальної та/або інформальної освіти?</c:v>
                </c:pt>
              </c:strCache>
            </c:strRef>
          </c:tx>
          <c:dLbls>
            <c:dLbl>
              <c:idx val="0"/>
              <c:layout>
                <c:manualLayout>
                  <c:x val="4.808710380291524E-2"/>
                  <c:y val="-5.2603473386568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99-4F5A-8A60-E091EDBD5B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197" b="0" i="0" u="none" strike="noStrike" kern="1200" baseline="0">
                    <a:solidFill>
                      <a:srgbClr val="101322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Так, такі випадки чисельні та поширені</c:v>
                </c:pt>
                <c:pt idx="1">
                  <c:v>Лише поодинокі випадки</c:v>
                </c:pt>
                <c:pt idx="2">
                  <c:v>НІ, практично не користуються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8.8999999999999996E-2</c:v>
                </c:pt>
                <c:pt idx="1">
                  <c:v>0.38600000000000001</c:v>
                </c:pt>
                <c:pt idx="2">
                  <c:v>0.52500000000000002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99-4F5A-8A60-E091EDBD5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0383834574895658"/>
          <c:y val="0.131912758496288"/>
          <c:w val="0.49018790530311385"/>
          <c:h val="0.80341818908960561"/>
        </c:manualLayout>
      </c:layout>
      <c:overlay val="0"/>
      <c:txPr>
        <a:bodyPr/>
        <a:lstStyle/>
        <a:p>
          <a:pPr algn="ctr">
            <a:defRPr lang="ru-RU" sz="1197" b="0" i="0" u="none" strike="noStrike" kern="1200" baseline="0">
              <a:solidFill>
                <a:srgbClr val="10132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6F2B40-EADB-4ECB-A5F9-4620A35AC4D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968CDA-7204-4364-9CE4-4829AEBF56E7}" type="pres">
      <dgm:prSet presAssocID="{C66F2B40-EADB-4ECB-A5F9-4620A35AC4D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EEAAEA6-4351-4DF5-9293-15807FCAFCD8}" type="presOf" srcId="{C66F2B40-EADB-4ECB-A5F9-4620A35AC4DB}" destId="{6A968CDA-7204-4364-9CE4-4829AEBF56E7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0.9042</cdr:x>
      <cdr:y>0.25</cdr:y>
    </cdr:from>
    <cdr:to>
      <cdr:x>0.98831</cdr:x>
      <cdr:y>0.36111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1E89E892-AD35-44DA-A0A7-96A3B9B1BDE4}"/>
            </a:ext>
          </a:extLst>
        </cdr:cNvPr>
        <cdr:cNvSpPr txBox="1"/>
      </cdr:nvSpPr>
      <cdr:spPr>
        <a:xfrm xmlns:a="http://schemas.openxmlformats.org/drawingml/2006/main">
          <a:off x="6966715" y="648072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197" kern="1200" dirty="0">
              <a:solidFill>
                <a:srgbClr val="101322">
                  <a:lumMod val="65000"/>
                  <a:lumOff val="35000"/>
                </a:srgbClr>
              </a:solidFill>
            </a:rPr>
            <a:t>51,5%</a:t>
          </a:r>
          <a:endParaRPr lang="uk-UA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0.05142</cdr:x>
      <cdr:y>0.15735</cdr:y>
    </cdr:from>
    <cdr:to>
      <cdr:x>0.16976</cdr:x>
      <cdr:y>0.61158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0643" y="324272"/>
          <a:ext cx="1014040" cy="936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uk-UA" sz="1100" dirty="0"/>
        </a:p>
      </cdr:txBody>
    </cdr:sp>
  </cdr:relSizeAnchor>
  <cdr:relSizeAnchor xmlns:cdr="http://schemas.openxmlformats.org/drawingml/2006/chartDrawing">
    <cdr:from>
      <cdr:x>0.06892</cdr:x>
      <cdr:y>0.15735</cdr:y>
    </cdr:from>
    <cdr:to>
      <cdr:x>0.17563</cdr:x>
      <cdr:y>0.60105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90587" y="32427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uk-UA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9694B-1554-4433-A10C-8B6BE68C7757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05084-C595-434F-9FCC-048347423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238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88A9-0F4D-4499-A438-90C39AFF4487}" type="datetimeFigureOut">
              <a:rPr lang="uk-UA" smtClean="0"/>
              <a:t>26.09.2025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81190"/>
            <a:ext cx="1050966" cy="663826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3071" y="4530542"/>
            <a:ext cx="584825" cy="365125"/>
          </a:xfrm>
        </p:spPr>
        <p:txBody>
          <a:bodyPr/>
          <a:lstStyle/>
          <a:p>
            <a:fld id="{6CACE40B-0183-48C5-BC35-18BE2841A5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7390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88A9-0F4D-4499-A438-90C39AFF4487}" type="datetimeFigureOut">
              <a:rPr lang="uk-UA" smtClean="0"/>
              <a:t>26.09.2025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6CACE40B-0183-48C5-BC35-18BE2841A5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621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88A9-0F4D-4499-A438-90C39AFF4487}" type="datetimeFigureOut">
              <a:rPr lang="uk-UA" smtClean="0"/>
              <a:t>26.09.2025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6CACE40B-0183-48C5-BC35-18BE2841A535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9906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88A9-0F4D-4499-A438-90C39AFF4487}" type="datetimeFigureOut">
              <a:rPr lang="uk-UA" smtClean="0"/>
              <a:t>26.09.2025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6CACE40B-0183-48C5-BC35-18BE2841A5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8729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88A9-0F4D-4499-A438-90C39AFF4487}" type="datetimeFigureOut">
              <a:rPr lang="uk-UA" smtClean="0"/>
              <a:t>26.09.2025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6CACE40B-0183-48C5-BC35-18BE2841A535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992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88A9-0F4D-4499-A438-90C39AFF4487}" type="datetimeFigureOut">
              <a:rPr lang="uk-UA" smtClean="0"/>
              <a:t>26.09.2025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6CACE40B-0183-48C5-BC35-18BE2841A5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182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88A9-0F4D-4499-A438-90C39AFF4487}" type="datetimeFigureOut">
              <a:rPr lang="uk-UA" smtClean="0"/>
              <a:t>26.09.2025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E40B-0183-48C5-BC35-18BE2841A5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025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88A9-0F4D-4499-A438-90C39AFF4487}" type="datetimeFigureOut">
              <a:rPr lang="uk-UA" smtClean="0"/>
              <a:t>26.09.2025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E40B-0183-48C5-BC35-18BE2841A5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4541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88A9-0F4D-4499-A438-90C39AFF4487}" type="datetimeFigureOut">
              <a:rPr lang="uk-UA" smtClean="0"/>
              <a:t>26.09.2025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2" y="714374"/>
            <a:ext cx="902698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946" y="785460"/>
            <a:ext cx="584825" cy="365125"/>
          </a:xfrm>
        </p:spPr>
        <p:txBody>
          <a:bodyPr/>
          <a:lstStyle/>
          <a:p>
            <a:fld id="{6CACE40B-0183-48C5-BC35-18BE2841A5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758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88A9-0F4D-4499-A438-90C39AFF4487}" type="datetimeFigureOut">
              <a:rPr lang="uk-UA" smtClean="0"/>
              <a:t>26.09.2025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2" y="3178175"/>
            <a:ext cx="795820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409" y="3249260"/>
            <a:ext cx="584825" cy="365125"/>
          </a:xfrm>
        </p:spPr>
        <p:txBody>
          <a:bodyPr/>
          <a:lstStyle/>
          <a:p>
            <a:fld id="{6CACE40B-0183-48C5-BC35-18BE2841A5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4100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88A9-0F4D-4499-A438-90C39AFF4487}" type="datetimeFigureOut">
              <a:rPr lang="uk-UA" smtClean="0"/>
              <a:t>26.09.2025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4"/>
            <a:ext cx="88488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52" y="785460"/>
            <a:ext cx="584825" cy="365125"/>
          </a:xfrm>
        </p:spPr>
        <p:txBody>
          <a:bodyPr/>
          <a:lstStyle/>
          <a:p>
            <a:fld id="{6CACE40B-0183-48C5-BC35-18BE2841A5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9022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88A9-0F4D-4499-A438-90C39AFF4487}" type="datetimeFigureOut">
              <a:rPr lang="uk-UA" smtClean="0"/>
              <a:t>26.09.2025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6CACE40B-0183-48C5-BC35-18BE2841A5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6935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88A9-0F4D-4499-A438-90C39AFF4487}" type="datetimeFigureOut">
              <a:rPr lang="uk-UA" smtClean="0"/>
              <a:t>26.09.2025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E40B-0183-48C5-BC35-18BE2841A5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643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88A9-0F4D-4499-A438-90C39AFF4487}" type="datetimeFigureOut">
              <a:rPr lang="uk-UA" smtClean="0"/>
              <a:t>26.09.2025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E40B-0183-48C5-BC35-18BE2841A5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540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88A9-0F4D-4499-A438-90C39AFF4487}" type="datetimeFigureOut">
              <a:rPr lang="uk-UA" smtClean="0"/>
              <a:t>26.09.2025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E40B-0183-48C5-BC35-18BE2841A5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52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88A9-0F4D-4499-A438-90C39AFF4487}" type="datetimeFigureOut">
              <a:rPr lang="uk-UA" smtClean="0"/>
              <a:t>26.09.2025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6CACE40B-0183-48C5-BC35-18BE2841A5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857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0" t="21491" r="64368" b="67152"/>
          <a:stretch/>
        </p:blipFill>
        <p:spPr>
          <a:xfrm>
            <a:off x="149534" y="7370"/>
            <a:ext cx="855026" cy="63059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31597" y="4725197"/>
            <a:ext cx="9001563" cy="2314544"/>
            <a:chOff x="6752017" y="3978456"/>
            <a:chExt cx="9944343" cy="1917716"/>
          </a:xfrm>
        </p:grpSpPr>
        <p:sp>
          <p:nvSpPr>
            <p:cNvPr id="15" name="Freeform 31"/>
            <p:cNvSpPr/>
            <p:nvPr/>
          </p:nvSpPr>
          <p:spPr bwMode="auto">
            <a:xfrm rot="19657871">
              <a:off x="16239786" y="4776261"/>
              <a:ext cx="260574" cy="1041454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 rot="13907130">
              <a:off x="15274356" y="4474169"/>
              <a:ext cx="899965" cy="1944042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6752017" y="3978456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1" y="-786"/>
            <a:ext cx="368730" cy="6868013"/>
          </a:xfrm>
          <a:custGeom>
            <a:avLst/>
            <a:gdLst>
              <a:gd name="connsiteX0" fmla="*/ 0 w 182880"/>
              <a:gd name="connsiteY0" fmla="*/ 0 h 6858000"/>
              <a:gd name="connsiteX1" fmla="*/ 182880 w 182880"/>
              <a:gd name="connsiteY1" fmla="*/ 0 h 6858000"/>
              <a:gd name="connsiteX2" fmla="*/ 182880 w 182880"/>
              <a:gd name="connsiteY2" fmla="*/ 6858000 h 6858000"/>
              <a:gd name="connsiteX3" fmla="*/ 0 w 182880"/>
              <a:gd name="connsiteY3" fmla="*/ 6858000 h 6858000"/>
              <a:gd name="connsiteX4" fmla="*/ 0 w 182880"/>
              <a:gd name="connsiteY4" fmla="*/ 0 h 6858000"/>
              <a:gd name="connsiteX0" fmla="*/ 0 w 479763"/>
              <a:gd name="connsiteY0" fmla="*/ 0 h 6858000"/>
              <a:gd name="connsiteX1" fmla="*/ 479763 w 479763"/>
              <a:gd name="connsiteY1" fmla="*/ 249382 h 6858000"/>
              <a:gd name="connsiteX2" fmla="*/ 182880 w 479763"/>
              <a:gd name="connsiteY2" fmla="*/ 6858000 h 6858000"/>
              <a:gd name="connsiteX3" fmla="*/ 0 w 479763"/>
              <a:gd name="connsiteY3" fmla="*/ 6858000 h 6858000"/>
              <a:gd name="connsiteX4" fmla="*/ 0 w 479763"/>
              <a:gd name="connsiteY4" fmla="*/ 0 h 6858000"/>
              <a:gd name="connsiteX0" fmla="*/ 0 w 503514"/>
              <a:gd name="connsiteY0" fmla="*/ 0 h 6858000"/>
              <a:gd name="connsiteX1" fmla="*/ 503514 w 503514"/>
              <a:gd name="connsiteY1" fmla="*/ 581891 h 6858000"/>
              <a:gd name="connsiteX2" fmla="*/ 182880 w 503514"/>
              <a:gd name="connsiteY2" fmla="*/ 6858000 h 6858000"/>
              <a:gd name="connsiteX3" fmla="*/ 0 w 503514"/>
              <a:gd name="connsiteY3" fmla="*/ 6858000 h 6858000"/>
              <a:gd name="connsiteX4" fmla="*/ 0 w 503514"/>
              <a:gd name="connsiteY4" fmla="*/ 0 h 6858000"/>
              <a:gd name="connsiteX0" fmla="*/ 0 w 574766"/>
              <a:gd name="connsiteY0" fmla="*/ 0 h 6858000"/>
              <a:gd name="connsiteX1" fmla="*/ 574766 w 574766"/>
              <a:gd name="connsiteY1" fmla="*/ 688769 h 6858000"/>
              <a:gd name="connsiteX2" fmla="*/ 182880 w 574766"/>
              <a:gd name="connsiteY2" fmla="*/ 6858000 h 6858000"/>
              <a:gd name="connsiteX3" fmla="*/ 0 w 574766"/>
              <a:gd name="connsiteY3" fmla="*/ 6858000 h 6858000"/>
              <a:gd name="connsiteX4" fmla="*/ 0 w 574766"/>
              <a:gd name="connsiteY4" fmla="*/ 0 h 6858000"/>
              <a:gd name="connsiteX0" fmla="*/ 0 w 408512"/>
              <a:gd name="connsiteY0" fmla="*/ 0 h 6858000"/>
              <a:gd name="connsiteX1" fmla="*/ 408512 w 408512"/>
              <a:gd name="connsiteY1" fmla="*/ 546265 h 6858000"/>
              <a:gd name="connsiteX2" fmla="*/ 182880 w 408512"/>
              <a:gd name="connsiteY2" fmla="*/ 6858000 h 6858000"/>
              <a:gd name="connsiteX3" fmla="*/ 0 w 408512"/>
              <a:gd name="connsiteY3" fmla="*/ 6858000 h 6858000"/>
              <a:gd name="connsiteX4" fmla="*/ 0 w 408512"/>
              <a:gd name="connsiteY4" fmla="*/ 0 h 6858000"/>
              <a:gd name="connsiteX0" fmla="*/ 0 w 408512"/>
              <a:gd name="connsiteY0" fmla="*/ 0 h 6774873"/>
              <a:gd name="connsiteX1" fmla="*/ 408512 w 408512"/>
              <a:gd name="connsiteY1" fmla="*/ 463138 h 6774873"/>
              <a:gd name="connsiteX2" fmla="*/ 182880 w 408512"/>
              <a:gd name="connsiteY2" fmla="*/ 6774873 h 6774873"/>
              <a:gd name="connsiteX3" fmla="*/ 0 w 408512"/>
              <a:gd name="connsiteY3" fmla="*/ 6774873 h 6774873"/>
              <a:gd name="connsiteX4" fmla="*/ 0 w 408512"/>
              <a:gd name="connsiteY4" fmla="*/ 0 h 6774873"/>
              <a:gd name="connsiteX0" fmla="*/ 0 w 454757"/>
              <a:gd name="connsiteY0" fmla="*/ 0 h 6774873"/>
              <a:gd name="connsiteX1" fmla="*/ 454757 w 454757"/>
              <a:gd name="connsiteY1" fmla="*/ 475013 h 6774873"/>
              <a:gd name="connsiteX2" fmla="*/ 182880 w 454757"/>
              <a:gd name="connsiteY2" fmla="*/ 6774873 h 6774873"/>
              <a:gd name="connsiteX3" fmla="*/ 0 w 454757"/>
              <a:gd name="connsiteY3" fmla="*/ 6774873 h 6774873"/>
              <a:gd name="connsiteX4" fmla="*/ 0 w 454757"/>
              <a:gd name="connsiteY4" fmla="*/ 0 h 6774873"/>
              <a:gd name="connsiteX0" fmla="*/ 0 w 454757"/>
              <a:gd name="connsiteY0" fmla="*/ 0 h 6774873"/>
              <a:gd name="connsiteX1" fmla="*/ 454757 w 454757"/>
              <a:gd name="connsiteY1" fmla="*/ 639013 h 6774873"/>
              <a:gd name="connsiteX2" fmla="*/ 182880 w 454757"/>
              <a:gd name="connsiteY2" fmla="*/ 6774873 h 6774873"/>
              <a:gd name="connsiteX3" fmla="*/ 0 w 454757"/>
              <a:gd name="connsiteY3" fmla="*/ 6774873 h 6774873"/>
              <a:gd name="connsiteX4" fmla="*/ 0 w 454757"/>
              <a:gd name="connsiteY4" fmla="*/ 0 h 6774873"/>
              <a:gd name="connsiteX0" fmla="*/ 0 w 466013"/>
              <a:gd name="connsiteY0" fmla="*/ 0 h 6774873"/>
              <a:gd name="connsiteX1" fmla="*/ 466013 w 466013"/>
              <a:gd name="connsiteY1" fmla="*/ 674156 h 6774873"/>
              <a:gd name="connsiteX2" fmla="*/ 182880 w 466013"/>
              <a:gd name="connsiteY2" fmla="*/ 6774873 h 6774873"/>
              <a:gd name="connsiteX3" fmla="*/ 0 w 466013"/>
              <a:gd name="connsiteY3" fmla="*/ 6774873 h 6774873"/>
              <a:gd name="connsiteX4" fmla="*/ 0 w 466013"/>
              <a:gd name="connsiteY4" fmla="*/ 0 h 677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013" h="6774873">
                <a:moveTo>
                  <a:pt x="0" y="0"/>
                </a:moveTo>
                <a:lnTo>
                  <a:pt x="466013" y="674156"/>
                </a:lnTo>
                <a:lnTo>
                  <a:pt x="182880" y="6774873"/>
                </a:lnTo>
                <a:lnTo>
                  <a:pt x="0" y="677487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3693" y="55688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9353" y="169935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06487" y="6418534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rgbClr val="002060"/>
                </a:solidFill>
              </a:defRPr>
            </a:lvl1pPr>
          </a:lstStyle>
          <a:p>
            <a:fld id="{9EA388A9-0F4D-4499-A438-90C39AFF4487}" type="datetimeFigureOut">
              <a:rPr lang="uk-UA" smtClean="0"/>
              <a:t>26.09.2025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8816" y="6390894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6CACE40B-0183-48C5-BC35-18BE2841A535}" type="slidenum">
              <a:rPr lang="uk-UA" smtClean="0"/>
              <a:t>‹#›</a:t>
            </a:fld>
            <a:endParaRPr lang="uk-UA"/>
          </a:p>
        </p:txBody>
      </p:sp>
      <p:sp>
        <p:nvSpPr>
          <p:cNvPr id="36" name="Rectangle 6"/>
          <p:cNvSpPr/>
          <p:nvPr/>
        </p:nvSpPr>
        <p:spPr>
          <a:xfrm>
            <a:off x="16776" y="581968"/>
            <a:ext cx="179465" cy="6271285"/>
          </a:xfrm>
          <a:custGeom>
            <a:avLst/>
            <a:gdLst>
              <a:gd name="connsiteX0" fmla="*/ 0 w 182880"/>
              <a:gd name="connsiteY0" fmla="*/ 0 h 6858000"/>
              <a:gd name="connsiteX1" fmla="*/ 182880 w 182880"/>
              <a:gd name="connsiteY1" fmla="*/ 0 h 6858000"/>
              <a:gd name="connsiteX2" fmla="*/ 182880 w 182880"/>
              <a:gd name="connsiteY2" fmla="*/ 6858000 h 6858000"/>
              <a:gd name="connsiteX3" fmla="*/ 0 w 182880"/>
              <a:gd name="connsiteY3" fmla="*/ 6858000 h 6858000"/>
              <a:gd name="connsiteX4" fmla="*/ 0 w 182880"/>
              <a:gd name="connsiteY4" fmla="*/ 0 h 6858000"/>
              <a:gd name="connsiteX0" fmla="*/ 0 w 479763"/>
              <a:gd name="connsiteY0" fmla="*/ 0 h 6858000"/>
              <a:gd name="connsiteX1" fmla="*/ 479763 w 479763"/>
              <a:gd name="connsiteY1" fmla="*/ 249382 h 6858000"/>
              <a:gd name="connsiteX2" fmla="*/ 182880 w 479763"/>
              <a:gd name="connsiteY2" fmla="*/ 6858000 h 6858000"/>
              <a:gd name="connsiteX3" fmla="*/ 0 w 479763"/>
              <a:gd name="connsiteY3" fmla="*/ 6858000 h 6858000"/>
              <a:gd name="connsiteX4" fmla="*/ 0 w 479763"/>
              <a:gd name="connsiteY4" fmla="*/ 0 h 6858000"/>
              <a:gd name="connsiteX0" fmla="*/ 0 w 503514"/>
              <a:gd name="connsiteY0" fmla="*/ 0 h 6858000"/>
              <a:gd name="connsiteX1" fmla="*/ 503514 w 503514"/>
              <a:gd name="connsiteY1" fmla="*/ 581891 h 6858000"/>
              <a:gd name="connsiteX2" fmla="*/ 182880 w 503514"/>
              <a:gd name="connsiteY2" fmla="*/ 6858000 h 6858000"/>
              <a:gd name="connsiteX3" fmla="*/ 0 w 503514"/>
              <a:gd name="connsiteY3" fmla="*/ 6858000 h 6858000"/>
              <a:gd name="connsiteX4" fmla="*/ 0 w 503514"/>
              <a:gd name="connsiteY4" fmla="*/ 0 h 6858000"/>
              <a:gd name="connsiteX0" fmla="*/ 0 w 709029"/>
              <a:gd name="connsiteY0" fmla="*/ 0 h 6858000"/>
              <a:gd name="connsiteX1" fmla="*/ 709029 w 709029"/>
              <a:gd name="connsiteY1" fmla="*/ 413069 h 6858000"/>
              <a:gd name="connsiteX2" fmla="*/ 182880 w 709029"/>
              <a:gd name="connsiteY2" fmla="*/ 6858000 h 6858000"/>
              <a:gd name="connsiteX3" fmla="*/ 0 w 709029"/>
              <a:gd name="connsiteY3" fmla="*/ 6858000 h 6858000"/>
              <a:gd name="connsiteX4" fmla="*/ 0 w 709029"/>
              <a:gd name="connsiteY4" fmla="*/ 0 h 6858000"/>
              <a:gd name="connsiteX0" fmla="*/ 0 w 591590"/>
              <a:gd name="connsiteY0" fmla="*/ 0 h 6858000"/>
              <a:gd name="connsiteX1" fmla="*/ 591590 w 591590"/>
              <a:gd name="connsiteY1" fmla="*/ 374110 h 6858000"/>
              <a:gd name="connsiteX2" fmla="*/ 182880 w 591590"/>
              <a:gd name="connsiteY2" fmla="*/ 6858000 h 6858000"/>
              <a:gd name="connsiteX3" fmla="*/ 0 w 591590"/>
              <a:gd name="connsiteY3" fmla="*/ 6858000 h 6858000"/>
              <a:gd name="connsiteX4" fmla="*/ 0 w 59159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590" h="6858000">
                <a:moveTo>
                  <a:pt x="0" y="0"/>
                </a:moveTo>
                <a:lnTo>
                  <a:pt x="591590" y="374110"/>
                </a:lnTo>
                <a:lnTo>
                  <a:pt x="18288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3" name="Group 22"/>
          <p:cNvGrpSpPr/>
          <p:nvPr/>
        </p:nvGrpSpPr>
        <p:grpSpPr>
          <a:xfrm>
            <a:off x="54916" y="0"/>
            <a:ext cx="9012800" cy="6889130"/>
            <a:chOff x="2342848" y="285750"/>
            <a:chExt cx="10235936" cy="5991667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 rot="2471147">
              <a:off x="2699388" y="4363362"/>
              <a:ext cx="323204" cy="1875970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2375680" y="4953779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12416859" y="5013662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2342848" y="2829367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729" y="1"/>
            <a:ext cx="742271" cy="83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0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rgbClr val="002060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9.xml"/><Relationship Id="rId4" Type="http://schemas.openxmlformats.org/officeDocument/2006/relationships/chart" Target="../charts/chart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3.xml"/><Relationship Id="rId4" Type="http://schemas.openxmlformats.org/officeDocument/2006/relationships/chart" Target="../charts/char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8.xml"/><Relationship Id="rId4" Type="http://schemas.openxmlformats.org/officeDocument/2006/relationships/chart" Target="../charts/chart4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2.xml"/><Relationship Id="rId4" Type="http://schemas.openxmlformats.org/officeDocument/2006/relationships/chart" Target="../charts/chart5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9.xml"/><Relationship Id="rId4" Type="http://schemas.openxmlformats.org/officeDocument/2006/relationships/chart" Target="../charts/chart5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3.xml"/><Relationship Id="rId4" Type="http://schemas.openxmlformats.org/officeDocument/2006/relationships/chart" Target="../charts/chart6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0.xml"/><Relationship Id="rId4" Type="http://schemas.openxmlformats.org/officeDocument/2006/relationships/chart" Target="../charts/chart6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2.xml"/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5.xml"/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8.xml"/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1.xml"/><Relationship Id="rId2" Type="http://schemas.openxmlformats.org/officeDocument/2006/relationships/chart" Target="../charts/chart8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3.xml"/><Relationship Id="rId4" Type="http://schemas.openxmlformats.org/officeDocument/2006/relationships/chart" Target="../charts/chart8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chart" Target="../charts/chart86.xml"/><Relationship Id="rId4" Type="http://schemas.openxmlformats.org/officeDocument/2006/relationships/chart" Target="../charts/chart8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8.xml"/><Relationship Id="rId2" Type="http://schemas.openxmlformats.org/officeDocument/2006/relationships/chart" Target="../charts/chart8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0.xml"/><Relationship Id="rId2" Type="http://schemas.openxmlformats.org/officeDocument/2006/relationships/chart" Target="../charts/chart8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2.xml"/><Relationship Id="rId2" Type="http://schemas.openxmlformats.org/officeDocument/2006/relationships/chart" Target="../charts/chart9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5.xml"/><Relationship Id="rId2" Type="http://schemas.openxmlformats.org/officeDocument/2006/relationships/chart" Target="../charts/chart9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8.xml"/><Relationship Id="rId2" Type="http://schemas.openxmlformats.org/officeDocument/2006/relationships/chart" Target="../charts/chart9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0.xml"/><Relationship Id="rId4" Type="http://schemas.openxmlformats.org/officeDocument/2006/relationships/chart" Target="../charts/chart9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7488832" cy="302433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err="1"/>
              <a:t>Загальноуніверситетське</a:t>
            </a:r>
            <a:r>
              <a:rPr lang="ru-RU" sz="3600" b="1" dirty="0"/>
              <a:t> </a:t>
            </a:r>
            <a:r>
              <a:rPr lang="ru-RU" sz="3600" b="1" dirty="0" err="1"/>
              <a:t>опитування</a:t>
            </a:r>
            <a:r>
              <a:rPr lang="ru-RU" sz="3600" b="1" dirty="0"/>
              <a:t> </a:t>
            </a:r>
            <a:r>
              <a:rPr lang="ru-RU" sz="3600" b="1" dirty="0" err="1"/>
              <a:t>науково-педагогічних</a:t>
            </a:r>
            <a:r>
              <a:rPr lang="ru-RU" sz="3600" b="1" dirty="0"/>
              <a:t> </a:t>
            </a:r>
            <a:r>
              <a:rPr lang="ru-RU" sz="3600" b="1" dirty="0" err="1"/>
              <a:t>працівників</a:t>
            </a:r>
            <a:r>
              <a:rPr lang="ru-RU" sz="3600" b="1" dirty="0"/>
              <a:t> </a:t>
            </a:r>
            <a:r>
              <a:rPr lang="ru-RU" sz="3600" b="1" dirty="0" err="1"/>
              <a:t>Київського</a:t>
            </a:r>
            <a:r>
              <a:rPr lang="ru-RU" sz="3600" b="1" dirty="0"/>
              <a:t> </a:t>
            </a:r>
            <a:br>
              <a:rPr lang="ru-RU" sz="3600" b="1" dirty="0"/>
            </a:br>
            <a:r>
              <a:rPr lang="ru-RU" sz="3600" b="1" dirty="0" err="1"/>
              <a:t>авіаційного</a:t>
            </a:r>
            <a:r>
              <a:rPr lang="ru-RU" sz="3600" b="1" dirty="0"/>
              <a:t> </a:t>
            </a:r>
            <a:r>
              <a:rPr lang="ru-RU" sz="3600" b="1" dirty="0" err="1"/>
              <a:t>університету</a:t>
            </a:r>
            <a:r>
              <a:rPr lang="ru-RU" sz="3600" b="1" dirty="0"/>
              <a:t> за </a:t>
            </a:r>
            <a:r>
              <a:rPr lang="ru-RU" sz="3600" b="1" dirty="0" err="1"/>
              <a:t>підсумками</a:t>
            </a:r>
            <a:r>
              <a:rPr lang="ru-RU" sz="3600" b="1" dirty="0"/>
              <a:t> </a:t>
            </a:r>
            <a:r>
              <a:rPr lang="ru-RU" sz="3600" b="1" dirty="0" err="1"/>
              <a:t>діяльності</a:t>
            </a:r>
            <a:r>
              <a:rPr lang="ru-RU" sz="3600" b="1" dirty="0"/>
              <a:t> у 2024-25 </a:t>
            </a:r>
            <a:r>
              <a:rPr lang="ru-RU" sz="3600" b="1" dirty="0" err="1"/>
              <a:t>навчальному</a:t>
            </a:r>
            <a:r>
              <a:rPr lang="ru-RU" sz="3600" b="1" dirty="0"/>
              <a:t> </a:t>
            </a:r>
            <a:r>
              <a:rPr lang="ru-RU" sz="3600" b="1" dirty="0" err="1"/>
              <a:t>році</a:t>
            </a:r>
            <a:endParaRPr lang="uk-UA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5543077"/>
            <a:ext cx="8676456" cy="1126283"/>
          </a:xfrm>
        </p:spPr>
        <p:txBody>
          <a:bodyPr>
            <a:normAutofit/>
          </a:bodyPr>
          <a:lstStyle/>
          <a:p>
            <a:pPr marL="1080000" algn="ctr"/>
            <a:endParaRPr lang="uk-UA" sz="1800" dirty="0"/>
          </a:p>
          <a:p>
            <a:pPr marL="1080000" algn="ctr"/>
            <a:r>
              <a:rPr lang="uk-UA" sz="1800" dirty="0"/>
              <a:t>Аналіз результатів анкетування науково-педагогічних працівників </a:t>
            </a:r>
            <a:endParaRPr lang="uk-UA" sz="1800" dirty="0" smtClean="0"/>
          </a:p>
          <a:p>
            <a:pPr marL="1080000" algn="ctr"/>
            <a:r>
              <a:rPr lang="uk-UA" sz="1800" dirty="0" smtClean="0"/>
              <a:t>червень </a:t>
            </a:r>
            <a:r>
              <a:rPr lang="uk-UA" sz="1800" dirty="0"/>
              <a:t>2025 </a:t>
            </a:r>
            <a:r>
              <a:rPr lang="uk-UA" sz="1800" dirty="0" smtClean="0"/>
              <a:t>року</a:t>
            </a:r>
            <a:endParaRPr lang="uk-UA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707904" y="3943817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altLang="en-US" i="1" dirty="0"/>
              <a:t>В опитуванні брали участь науково-педагогічні працівники (викладачі) </a:t>
            </a:r>
            <a:r>
              <a:rPr lang="uk-UA" altLang="en-US" i="1" dirty="0" smtClean="0"/>
              <a:t>КАІ</a:t>
            </a:r>
          </a:p>
          <a:p>
            <a:pPr algn="just"/>
            <a:r>
              <a:rPr lang="ru-RU" altLang="en-US" i="1" dirty="0" err="1" smtClean="0"/>
              <a:t>Опитування</a:t>
            </a:r>
            <a:r>
              <a:rPr lang="ru-RU" altLang="en-US" i="1" dirty="0" smtClean="0"/>
              <a:t> </a:t>
            </a:r>
            <a:r>
              <a:rPr lang="ru-RU" altLang="en-US" i="1" dirty="0" err="1"/>
              <a:t>конфіденційне</a:t>
            </a:r>
            <a:r>
              <a:rPr lang="ru-RU" altLang="en-US" i="1" dirty="0"/>
              <a:t> та </a:t>
            </a:r>
            <a:r>
              <a:rPr lang="ru-RU" altLang="en-US" i="1" dirty="0" err="1"/>
              <a:t>спрямоване</a:t>
            </a:r>
            <a:r>
              <a:rPr lang="ru-RU" altLang="en-US" i="1" dirty="0"/>
              <a:t> на </a:t>
            </a:r>
            <a:r>
              <a:rPr lang="ru-RU" altLang="en-US" i="1" dirty="0" err="1"/>
              <a:t>отримання</a:t>
            </a:r>
            <a:r>
              <a:rPr lang="ru-RU" altLang="en-US" i="1" dirty="0"/>
              <a:t> </a:t>
            </a:r>
            <a:r>
              <a:rPr lang="ru-RU" altLang="en-US" i="1" dirty="0" err="1"/>
              <a:t>об'єктивних</a:t>
            </a:r>
            <a:r>
              <a:rPr lang="ru-RU" altLang="en-US" i="1" dirty="0"/>
              <a:t> </a:t>
            </a:r>
            <a:r>
              <a:rPr lang="ru-RU" altLang="en-US" i="1" dirty="0" err="1"/>
              <a:t>оцінок</a:t>
            </a:r>
            <a:r>
              <a:rPr lang="uk-UA" altLang="en-US" i="1" dirty="0"/>
              <a:t>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97569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7607" y="46738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Ситуація в університеті</a:t>
            </a:r>
            <a:endParaRPr lang="ru-RU" b="1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84269987"/>
              </p:ext>
            </p:extLst>
          </p:nvPr>
        </p:nvGraphicFramePr>
        <p:xfrm>
          <a:off x="683568" y="1175197"/>
          <a:ext cx="8172908" cy="5422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79661" y="805865"/>
            <a:ext cx="784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Які</a:t>
            </a:r>
            <a:r>
              <a:rPr lang="ru-RU" sz="14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4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саме</a:t>
            </a:r>
            <a:r>
              <a:rPr lang="ru-RU" sz="14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4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ключові</a:t>
            </a:r>
            <a:r>
              <a:rPr lang="ru-RU" sz="14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4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чинники</a:t>
            </a:r>
            <a:r>
              <a:rPr lang="ru-RU" sz="14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4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визначають</a:t>
            </a:r>
            <a:r>
              <a:rPr lang="ru-RU" sz="14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Ваше </a:t>
            </a:r>
            <a:r>
              <a:rPr lang="ru-RU" sz="14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незадоволення</a:t>
            </a:r>
            <a:r>
              <a:rPr lang="ru-RU" sz="14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4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ситуацією</a:t>
            </a:r>
            <a:r>
              <a:rPr lang="ru-RU" sz="14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у КАІ?</a:t>
            </a:r>
            <a:endParaRPr lang="ru-RU" sz="12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6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7607" y="46738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Ситуація в університеті</a:t>
            </a:r>
            <a:endParaRPr lang="ru-RU" b="1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271473281"/>
              </p:ext>
            </p:extLst>
          </p:nvPr>
        </p:nvGraphicFramePr>
        <p:xfrm>
          <a:off x="935596" y="1532527"/>
          <a:ext cx="7920880" cy="506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07604" y="908720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Якби</a:t>
            </a:r>
            <a:r>
              <a:rPr lang="ru-RU" sz="14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у Вас </a:t>
            </a:r>
            <a:r>
              <a:rPr lang="ru-RU" sz="14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була</a:t>
            </a:r>
            <a:r>
              <a:rPr lang="ru-RU" sz="14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4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можливість</a:t>
            </a:r>
            <a:r>
              <a:rPr lang="ru-RU" sz="14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4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впровадити</a:t>
            </a:r>
            <a:r>
              <a:rPr lang="ru-RU" sz="14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будь-</a:t>
            </a:r>
            <a:r>
              <a:rPr lang="ru-RU" sz="14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які</a:t>
            </a:r>
            <a:r>
              <a:rPr lang="ru-RU" sz="14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4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зміни</a:t>
            </a:r>
            <a:r>
              <a:rPr lang="ru-RU" sz="14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в </a:t>
            </a:r>
            <a:r>
              <a:rPr lang="ru-RU" sz="14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життя</a:t>
            </a:r>
            <a:r>
              <a:rPr lang="ru-RU" sz="14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КАІ, </a:t>
            </a:r>
            <a:r>
              <a:rPr lang="en-US" sz="14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/>
            </a:r>
            <a:br>
              <a:rPr lang="en-US" sz="14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</a:br>
            <a:r>
              <a:rPr lang="ru-RU" sz="14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які</a:t>
            </a:r>
            <a:r>
              <a:rPr lang="ru-RU" sz="14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4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зміни</a:t>
            </a:r>
            <a:r>
              <a:rPr lang="ru-RU" sz="14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Ви би </a:t>
            </a:r>
            <a:r>
              <a:rPr lang="ru-RU" sz="14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здійснили</a:t>
            </a:r>
            <a:r>
              <a:rPr lang="ru-RU" sz="14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в першу </a:t>
            </a:r>
            <a:r>
              <a:rPr lang="ru-RU" sz="14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чергу</a:t>
            </a:r>
            <a:r>
              <a:rPr lang="ru-RU" sz="14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?</a:t>
            </a:r>
            <a:endParaRPr lang="ru-RU" sz="12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86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7607" y="46738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Ситуація в університеті</a:t>
            </a:r>
            <a:endParaRPr lang="ru-RU" b="1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378554986"/>
              </p:ext>
            </p:extLst>
          </p:nvPr>
        </p:nvGraphicFramePr>
        <p:xfrm>
          <a:off x="935596" y="1532527"/>
          <a:ext cx="7920880" cy="506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07604" y="908720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Якби</a:t>
            </a:r>
            <a:r>
              <a:rPr lang="ru-RU" sz="14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у Вас </a:t>
            </a:r>
            <a:r>
              <a:rPr lang="ru-RU" sz="14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була</a:t>
            </a:r>
            <a:r>
              <a:rPr lang="ru-RU" sz="14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4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можливість</a:t>
            </a:r>
            <a:r>
              <a:rPr lang="ru-RU" sz="14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4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впровадити</a:t>
            </a:r>
            <a:r>
              <a:rPr lang="ru-RU" sz="14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будь-</a:t>
            </a:r>
            <a:r>
              <a:rPr lang="ru-RU" sz="14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які</a:t>
            </a:r>
            <a:r>
              <a:rPr lang="ru-RU" sz="14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4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зміни</a:t>
            </a:r>
            <a:r>
              <a:rPr lang="ru-RU" sz="14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в </a:t>
            </a:r>
            <a:r>
              <a:rPr lang="ru-RU" sz="14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життя</a:t>
            </a:r>
            <a:r>
              <a:rPr lang="ru-RU" sz="14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uk-UA" sz="14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КАІ</a:t>
            </a:r>
            <a:r>
              <a:rPr lang="ru-RU" sz="14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, </a:t>
            </a:r>
            <a:br>
              <a:rPr lang="ru-RU" sz="14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</a:br>
            <a:r>
              <a:rPr lang="ru-RU" sz="14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які</a:t>
            </a:r>
            <a:r>
              <a:rPr lang="ru-RU" sz="14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4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зміни</a:t>
            </a:r>
            <a:r>
              <a:rPr lang="ru-RU" sz="14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Ви би </a:t>
            </a:r>
            <a:r>
              <a:rPr lang="ru-RU" sz="14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здійснили</a:t>
            </a:r>
            <a:r>
              <a:rPr lang="ru-RU" sz="14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в першу </a:t>
            </a:r>
            <a:r>
              <a:rPr lang="ru-RU" sz="14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чергу</a:t>
            </a:r>
            <a:r>
              <a:rPr lang="ru-RU" sz="14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?</a:t>
            </a:r>
            <a:br>
              <a:rPr lang="ru-RU" sz="14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</a:br>
            <a:endParaRPr lang="ru-RU" sz="12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08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7607" y="46738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Ситуація в університеті</a:t>
            </a:r>
            <a:endParaRPr lang="ru-RU" b="1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05841296"/>
              </p:ext>
            </p:extLst>
          </p:nvPr>
        </p:nvGraphicFramePr>
        <p:xfrm>
          <a:off x="960057" y="1412776"/>
          <a:ext cx="7920880" cy="506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32065" y="1060845"/>
            <a:ext cx="7848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Якою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Ви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особисто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бачите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місію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КАІ?</a:t>
            </a:r>
          </a:p>
        </p:txBody>
      </p:sp>
    </p:spTree>
    <p:extLst>
      <p:ext uri="{BB962C8B-B14F-4D97-AF65-F5344CB8AC3E}">
        <p14:creationId xmlns:p14="http://schemas.microsoft.com/office/powerpoint/2010/main" val="2986138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7607" y="46738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Ситуація в університеті</a:t>
            </a:r>
            <a:endParaRPr lang="ru-RU" b="1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639711411"/>
              </p:ext>
            </p:extLst>
          </p:nvPr>
        </p:nvGraphicFramePr>
        <p:xfrm>
          <a:off x="839103" y="1728619"/>
          <a:ext cx="3683951" cy="2124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2847" y="836712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Уявіть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, будь ласка,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що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Ваші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близькі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друзі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або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родичі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запитують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Вашу думку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щодо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того,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чи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варто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їхнім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дітям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/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онукам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вступати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до КАІ. </a:t>
            </a:r>
          </a:p>
          <a:p>
            <a:pPr algn="ctr"/>
            <a:r>
              <a:rPr lang="ru-RU" sz="9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Оцініть</a:t>
            </a:r>
            <a:r>
              <a:rPr lang="ru-RU" sz="9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9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від</a:t>
            </a:r>
            <a:r>
              <a:rPr lang="ru-RU" sz="9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1 до 5 </a:t>
            </a:r>
            <a:r>
              <a:rPr lang="ru-RU" sz="9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наскільки</a:t>
            </a:r>
            <a:r>
              <a:rPr lang="ru-RU" sz="9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Ви </a:t>
            </a:r>
            <a:r>
              <a:rPr lang="ru-RU" sz="9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рекомендуватиме</a:t>
            </a:r>
            <a:r>
              <a:rPr lang="ru-RU" sz="9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9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вступати</a:t>
            </a:r>
            <a:r>
              <a:rPr lang="ru-RU" sz="9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до КАІ, де 1 - точно не буду </a:t>
            </a:r>
            <a:r>
              <a:rPr lang="ru-RU" sz="9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рекомендувати</a:t>
            </a:r>
            <a:r>
              <a:rPr lang="ru-RU" sz="9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, а 5 - </a:t>
            </a:r>
            <a:r>
              <a:rPr lang="ru-RU" sz="9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обов'язково</a:t>
            </a:r>
            <a:r>
              <a:rPr lang="ru-RU" sz="9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9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рекомендуватиму</a:t>
            </a:r>
            <a:r>
              <a:rPr lang="ru-RU" sz="9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9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вступати</a:t>
            </a:r>
            <a:r>
              <a:rPr lang="ru-RU" sz="9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до КАІ.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549937986"/>
              </p:ext>
            </p:extLst>
          </p:nvPr>
        </p:nvGraphicFramePr>
        <p:xfrm>
          <a:off x="5015567" y="1744509"/>
          <a:ext cx="3683951" cy="2108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71041" y="860351"/>
            <a:ext cx="41764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Оцініть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роботу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офіційного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сайту КАІ</a:t>
            </a:r>
            <a:endParaRPr lang="en-US" sz="12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  <a:p>
            <a:pPr algn="ctr"/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9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за 5-бальною шкалою, де 1 - </a:t>
            </a:r>
            <a:r>
              <a:rPr lang="ru-RU" sz="9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зовсім</a:t>
            </a:r>
            <a:r>
              <a:rPr lang="ru-RU" sz="9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не </a:t>
            </a:r>
            <a:r>
              <a:rPr lang="ru-RU" sz="9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задоволений</a:t>
            </a:r>
            <a:r>
              <a:rPr lang="ru-RU" sz="9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а 5 - </a:t>
            </a:r>
            <a:r>
              <a:rPr lang="ru-RU" sz="9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повністю</a:t>
            </a:r>
            <a:r>
              <a:rPr lang="ru-RU" sz="9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9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задоволений</a:t>
            </a:r>
            <a:r>
              <a:rPr lang="ru-RU" sz="9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9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роботою</a:t>
            </a:r>
            <a:r>
              <a:rPr lang="ru-RU" sz="9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сайту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4765415" y="980728"/>
            <a:ext cx="0" cy="26642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002933834"/>
              </p:ext>
            </p:extLst>
          </p:nvPr>
        </p:nvGraphicFramePr>
        <p:xfrm>
          <a:off x="842999" y="4647684"/>
          <a:ext cx="3683951" cy="2124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10075" y="4252970"/>
            <a:ext cx="41764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Оцініть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роботу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офіційних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ресурсів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КАІ</a:t>
            </a:r>
            <a:endParaRPr lang="en-US" sz="12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  <a:p>
            <a:pPr algn="ctr"/>
            <a:r>
              <a:rPr lang="ru-RU" sz="9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в </a:t>
            </a:r>
            <a:r>
              <a:rPr lang="ru-RU" sz="9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соціальних</a:t>
            </a:r>
            <a:r>
              <a:rPr lang="ru-RU" sz="9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мережах (</a:t>
            </a:r>
            <a:r>
              <a:rPr lang="en-US" sz="9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FB, Twitter, Telegram, Instagram) </a:t>
            </a:r>
            <a:r>
              <a:rPr lang="ru-RU" sz="9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за 5-бальною шкалою, де 1 - </a:t>
            </a:r>
            <a:r>
              <a:rPr lang="ru-RU" sz="9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зовсім</a:t>
            </a:r>
            <a:r>
              <a:rPr lang="ru-RU" sz="9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не </a:t>
            </a:r>
            <a:r>
              <a:rPr lang="ru-RU" sz="9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задоволений</a:t>
            </a:r>
            <a:r>
              <a:rPr lang="ru-RU" sz="9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а 5 - </a:t>
            </a:r>
            <a:r>
              <a:rPr lang="ru-RU" sz="9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повністю</a:t>
            </a:r>
            <a:r>
              <a:rPr lang="ru-RU" sz="9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9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задоволений</a:t>
            </a:r>
            <a:r>
              <a:rPr lang="ru-RU" sz="9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9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роботою</a:t>
            </a:r>
            <a:r>
              <a:rPr lang="ru-RU" sz="9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сайту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092354495"/>
              </p:ext>
            </p:extLst>
          </p:nvPr>
        </p:nvGraphicFramePr>
        <p:xfrm>
          <a:off x="5019463" y="4663574"/>
          <a:ext cx="3683951" cy="2108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932040" y="4242068"/>
            <a:ext cx="41764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Оцініть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задоволеність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рівнем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адаптації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роботи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Університету</a:t>
            </a:r>
            <a:endParaRPr lang="en-US" sz="12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  <a:p>
            <a:pPr algn="ctr"/>
            <a:r>
              <a:rPr lang="ru-RU" sz="9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до умов правового режиму </a:t>
            </a:r>
            <a:r>
              <a:rPr lang="ru-RU" sz="9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воєнного</a:t>
            </a:r>
            <a:r>
              <a:rPr lang="ru-RU" sz="9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часу за 5-бальною шкалою, де 1 - </a:t>
            </a:r>
            <a:r>
              <a:rPr lang="ru-RU" sz="9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зовсім</a:t>
            </a:r>
            <a:r>
              <a:rPr lang="ru-RU" sz="9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не </a:t>
            </a:r>
            <a:r>
              <a:rPr lang="ru-RU" sz="9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задоволений</a:t>
            </a:r>
            <a:r>
              <a:rPr lang="ru-RU" sz="9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а 5 - </a:t>
            </a:r>
            <a:r>
              <a:rPr lang="ru-RU" sz="9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повністю</a:t>
            </a:r>
            <a:r>
              <a:rPr lang="ru-RU" sz="9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9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задоволений</a:t>
            </a:r>
            <a:endParaRPr lang="ru-RU" sz="9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4773207" y="4149080"/>
            <a:ext cx="0" cy="262292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972235" y="3989459"/>
            <a:ext cx="792088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961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741270417"/>
              </p:ext>
            </p:extLst>
          </p:nvPr>
        </p:nvGraphicFramePr>
        <p:xfrm>
          <a:off x="4672528" y="3726324"/>
          <a:ext cx="4471472" cy="2542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97607" y="4462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Організація навчального процесу</a:t>
            </a:r>
            <a:endParaRPr lang="ru-RU" b="1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5004048" y="764704"/>
            <a:ext cx="0" cy="26642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3568" y="3726324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Які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платформи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Ви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використовуєте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для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проведення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навчальних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занять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дистанційно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?</a:t>
            </a:r>
            <a:endParaRPr lang="ru-RU" sz="9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5004048" y="3861048"/>
            <a:ext cx="0" cy="262292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972235" y="3566703"/>
            <a:ext cx="792088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168473946"/>
              </p:ext>
            </p:extLst>
          </p:nvPr>
        </p:nvGraphicFramePr>
        <p:xfrm>
          <a:off x="4672528" y="740494"/>
          <a:ext cx="4363968" cy="248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801396748"/>
              </p:ext>
            </p:extLst>
          </p:nvPr>
        </p:nvGraphicFramePr>
        <p:xfrm>
          <a:off x="875588" y="701987"/>
          <a:ext cx="3907637" cy="2664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825879110"/>
              </p:ext>
            </p:extLst>
          </p:nvPr>
        </p:nvGraphicFramePr>
        <p:xfrm>
          <a:off x="593670" y="4041629"/>
          <a:ext cx="4471472" cy="2442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67000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7607" y="46738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Організація навчального процесу</a:t>
            </a:r>
            <a:endParaRPr lang="ru-RU" b="1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4773207" y="980728"/>
            <a:ext cx="0" cy="26642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4773207" y="4149080"/>
            <a:ext cx="0" cy="262292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972235" y="3989459"/>
            <a:ext cx="792088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605892351"/>
              </p:ext>
            </p:extLst>
          </p:nvPr>
        </p:nvGraphicFramePr>
        <p:xfrm>
          <a:off x="875588" y="1124743"/>
          <a:ext cx="3907637" cy="2664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4788024" y="1088656"/>
            <a:ext cx="4176464" cy="2628376"/>
            <a:chOff x="745247" y="1268760"/>
            <a:chExt cx="4176464" cy="2628376"/>
          </a:xfrm>
        </p:grpSpPr>
        <p:graphicFrame>
          <p:nvGraphicFramePr>
            <p:cNvPr id="12" name="Диаграмма 11"/>
            <p:cNvGraphicFramePr/>
            <p:nvPr>
              <p:extLst>
                <p:ext uri="{D42A27DB-BD31-4B8C-83A1-F6EECF244321}">
                  <p14:modId xmlns:p14="http://schemas.microsoft.com/office/powerpoint/2010/main" val="3808095060"/>
                </p:ext>
              </p:extLst>
            </p:nvPr>
          </p:nvGraphicFramePr>
          <p:xfrm>
            <a:off x="978540" y="1772816"/>
            <a:ext cx="3683951" cy="21243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745247" y="1268760"/>
              <a:ext cx="41764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u="sng" dirty="0" err="1">
                  <a:solidFill>
                    <a:srgbClr val="101322">
                      <a:lumMod val="65000"/>
                      <a:lumOff val="35000"/>
                    </a:srgbClr>
                  </a:solidFill>
                </a:rPr>
                <a:t>Оцініть</a:t>
              </a:r>
              <a:r>
                <a:rPr lang="ru-RU" sz="1200" b="1" u="sng" dirty="0">
                  <a:solidFill>
                    <a:srgbClr val="101322">
                      <a:lumMod val="65000"/>
                      <a:lumOff val="35000"/>
                    </a:srgbClr>
                  </a:solidFill>
                </a:rPr>
                <a:t> </a:t>
              </a:r>
              <a:r>
                <a:rPr lang="ru-RU" sz="1200" b="1" u="sng" dirty="0" err="1">
                  <a:solidFill>
                    <a:srgbClr val="101322">
                      <a:lumMod val="65000"/>
                      <a:lumOff val="35000"/>
                    </a:srgbClr>
                  </a:solidFill>
                </a:rPr>
                <a:t>ефективність</a:t>
              </a:r>
              <a:r>
                <a:rPr lang="ru-RU" sz="1200" b="1" u="sng" dirty="0">
                  <a:solidFill>
                    <a:srgbClr val="101322">
                      <a:lumMod val="65000"/>
                      <a:lumOff val="35000"/>
                    </a:srgbClr>
                  </a:solidFill>
                </a:rPr>
                <a:t> </a:t>
              </a:r>
              <a:r>
                <a:rPr lang="ru-RU" sz="1200" b="1" u="sng" dirty="0" err="1">
                  <a:solidFill>
                    <a:srgbClr val="101322">
                      <a:lumMod val="65000"/>
                      <a:lumOff val="35000"/>
                    </a:srgbClr>
                  </a:solidFill>
                </a:rPr>
                <a:t>дистанційного</a:t>
              </a:r>
              <a:r>
                <a:rPr lang="ru-RU" sz="1200" b="1" u="sng" dirty="0">
                  <a:solidFill>
                    <a:srgbClr val="101322">
                      <a:lumMod val="65000"/>
                      <a:lumOff val="35000"/>
                    </a:srgbClr>
                  </a:solidFill>
                </a:rPr>
                <a:t> </a:t>
              </a:r>
              <a:r>
                <a:rPr lang="ru-RU" sz="1200" b="1" u="sng" dirty="0" err="1">
                  <a:solidFill>
                    <a:srgbClr val="101322">
                      <a:lumMod val="65000"/>
                      <a:lumOff val="35000"/>
                    </a:srgbClr>
                  </a:solidFill>
                </a:rPr>
                <a:t>навчання</a:t>
              </a:r>
              <a:r>
                <a:rPr lang="ru-RU" sz="1200" b="1" u="sng" dirty="0">
                  <a:solidFill>
                    <a:srgbClr val="101322">
                      <a:lumMod val="65000"/>
                      <a:lumOff val="35000"/>
                    </a:srgbClr>
                  </a:solidFill>
                </a:rPr>
                <a:t> </a:t>
              </a:r>
              <a:endParaRPr lang="en-US" sz="1200" b="1" u="sng" dirty="0">
                <a:solidFill>
                  <a:srgbClr val="101322">
                    <a:lumMod val="65000"/>
                    <a:lumOff val="35000"/>
                  </a:srgbClr>
                </a:solidFill>
              </a:endParaRPr>
            </a:p>
            <a:p>
              <a:pPr algn="ctr"/>
              <a:r>
                <a:rPr lang="ru-RU" sz="1000" b="1" u="sng" dirty="0">
                  <a:solidFill>
                    <a:srgbClr val="101322">
                      <a:lumMod val="65000"/>
                      <a:lumOff val="35000"/>
                    </a:srgbClr>
                  </a:solidFill>
                </a:rPr>
                <a:t>за 5-бальною шкалою, де 1 - </a:t>
              </a:r>
              <a:r>
                <a:rPr lang="ru-RU" sz="1000" b="1" u="sng" dirty="0" err="1">
                  <a:solidFill>
                    <a:srgbClr val="101322">
                      <a:lumMod val="65000"/>
                      <a:lumOff val="35000"/>
                    </a:srgbClr>
                  </a:solidFill>
                </a:rPr>
                <a:t>дуже</a:t>
              </a:r>
              <a:r>
                <a:rPr lang="ru-RU" sz="1000" b="1" u="sng" dirty="0">
                  <a:solidFill>
                    <a:srgbClr val="101322">
                      <a:lumMod val="65000"/>
                      <a:lumOff val="35000"/>
                    </a:srgbClr>
                  </a:solidFill>
                </a:rPr>
                <a:t> </a:t>
              </a:r>
              <a:r>
                <a:rPr lang="ru-RU" sz="1000" b="1" u="sng" dirty="0" err="1">
                  <a:solidFill>
                    <a:srgbClr val="101322">
                      <a:lumMod val="65000"/>
                      <a:lumOff val="35000"/>
                    </a:srgbClr>
                  </a:solidFill>
                </a:rPr>
                <a:t>низька</a:t>
              </a:r>
              <a:r>
                <a:rPr lang="ru-RU" sz="1000" b="1" u="sng" dirty="0">
                  <a:solidFill>
                    <a:srgbClr val="101322">
                      <a:lumMod val="65000"/>
                      <a:lumOff val="35000"/>
                    </a:srgbClr>
                  </a:solidFill>
                </a:rPr>
                <a:t> а 5 - </a:t>
              </a:r>
              <a:r>
                <a:rPr lang="ru-RU" sz="1000" b="1" u="sng" dirty="0" err="1">
                  <a:solidFill>
                    <a:srgbClr val="101322">
                      <a:lumMod val="65000"/>
                      <a:lumOff val="35000"/>
                    </a:srgbClr>
                  </a:solidFill>
                </a:rPr>
                <a:t>дуже</a:t>
              </a:r>
              <a:r>
                <a:rPr lang="ru-RU" sz="1000" b="1" u="sng" dirty="0">
                  <a:solidFill>
                    <a:srgbClr val="101322">
                      <a:lumMod val="65000"/>
                      <a:lumOff val="35000"/>
                    </a:srgbClr>
                  </a:solidFill>
                </a:rPr>
                <a:t> </a:t>
              </a:r>
              <a:r>
                <a:rPr lang="ru-RU" sz="1000" b="1" u="sng" dirty="0" err="1">
                  <a:solidFill>
                    <a:srgbClr val="101322">
                      <a:lumMod val="65000"/>
                      <a:lumOff val="35000"/>
                    </a:srgbClr>
                  </a:solidFill>
                </a:rPr>
                <a:t>висока</a:t>
              </a:r>
              <a:endParaRPr lang="ru-RU" sz="1000" b="1" u="sng" dirty="0">
                <a:solidFill>
                  <a:srgbClr val="101322">
                    <a:lumMod val="65000"/>
                    <a:lumOff val="35000"/>
                  </a:srgbClr>
                </a:solidFill>
              </a:endParaRPr>
            </a:p>
          </p:txBody>
        </p:sp>
      </p:grp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428229224"/>
              </p:ext>
            </p:extLst>
          </p:nvPr>
        </p:nvGraphicFramePr>
        <p:xfrm>
          <a:off x="323528" y="4166738"/>
          <a:ext cx="4363968" cy="248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422398030"/>
              </p:ext>
            </p:extLst>
          </p:nvPr>
        </p:nvGraphicFramePr>
        <p:xfrm>
          <a:off x="5031309" y="4589628"/>
          <a:ext cx="3988717" cy="2268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860032" y="414908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Чи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задоволені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Ви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розкладом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занять </a:t>
            </a:r>
            <a:b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</a:b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та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дотримуєтесь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його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під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час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дистанційного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навчання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?</a:t>
            </a:r>
            <a:endParaRPr lang="ru-RU" sz="10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469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7607" y="46738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Організація навчального процесу</a:t>
            </a:r>
            <a:endParaRPr lang="ru-RU" b="1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4773207" y="980728"/>
            <a:ext cx="0" cy="26642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972235" y="3989459"/>
            <a:ext cx="792088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676377381"/>
              </p:ext>
            </p:extLst>
          </p:nvPr>
        </p:nvGraphicFramePr>
        <p:xfrm>
          <a:off x="251520" y="1268760"/>
          <a:ext cx="4471472" cy="2542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3954447214"/>
              </p:ext>
            </p:extLst>
          </p:nvPr>
        </p:nvGraphicFramePr>
        <p:xfrm>
          <a:off x="4355976" y="1149712"/>
          <a:ext cx="4363968" cy="248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1435653502"/>
              </p:ext>
            </p:extLst>
          </p:nvPr>
        </p:nvGraphicFramePr>
        <p:xfrm>
          <a:off x="2591472" y="4762177"/>
          <a:ext cx="4126387" cy="2170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411760" y="4013721"/>
            <a:ext cx="4313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Наскільки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ці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тези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відповідають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b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</a:b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вашому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підходу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до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викладання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: </a:t>
            </a:r>
            <a:b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</a:b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На початку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викладання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дисципліни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я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пояснюю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студентам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її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мету та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чому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вона включена до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освітньої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програми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?</a:t>
            </a:r>
            <a:endParaRPr lang="ru-RU" sz="10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182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81245" y="836712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Наскільки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ці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тези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відповідають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b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</a:b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вашому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підходу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до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викладання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: </a:t>
            </a:r>
            <a:b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</a:b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Я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використовую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той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самий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набір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завдань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та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екзаменаційних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питань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,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що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був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минулого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року?</a:t>
            </a:r>
            <a:endParaRPr lang="ru-RU" sz="10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97607" y="46738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Організація навчального процесу</a:t>
            </a:r>
            <a:endParaRPr lang="ru-RU" b="1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4773207" y="1008112"/>
            <a:ext cx="0" cy="262292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972235" y="3933056"/>
            <a:ext cx="792088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21524423"/>
              </p:ext>
            </p:extLst>
          </p:nvPr>
        </p:nvGraphicFramePr>
        <p:xfrm>
          <a:off x="992884" y="1592676"/>
          <a:ext cx="3988717" cy="2268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844851715"/>
              </p:ext>
            </p:extLst>
          </p:nvPr>
        </p:nvGraphicFramePr>
        <p:xfrm>
          <a:off x="5155283" y="1556855"/>
          <a:ext cx="3988717" cy="2268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932675" y="836712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Наскільки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ці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тези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відповідають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b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</a:b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вашому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підходу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до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викладання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:  </a:t>
            </a:r>
            <a:b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</a:b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Я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коригую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програму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дисципліни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та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підходи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до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викладання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в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залежності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від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студентських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відгуків?1</a:t>
            </a:r>
            <a:endParaRPr lang="ru-RU" sz="10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4766093" y="4077070"/>
            <a:ext cx="0" cy="26642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1301908609"/>
              </p:ext>
            </p:extLst>
          </p:nvPr>
        </p:nvGraphicFramePr>
        <p:xfrm>
          <a:off x="4925561" y="4613616"/>
          <a:ext cx="4126387" cy="2170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766093" y="3903085"/>
            <a:ext cx="4313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Наскільки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ці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тези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відповідають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b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</a:b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вашому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підходу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до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викладання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: </a:t>
            </a:r>
            <a:b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</a:b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Для мене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важливіше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,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щоб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студенти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досягнули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потрібних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результатів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,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ніж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форма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виконання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завдань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та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обсяг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роботи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?</a:t>
            </a:r>
            <a:endParaRPr lang="ru-RU" sz="10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158503891"/>
              </p:ext>
            </p:extLst>
          </p:nvPr>
        </p:nvGraphicFramePr>
        <p:xfrm>
          <a:off x="623263" y="4642987"/>
          <a:ext cx="4126387" cy="2170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67544" y="3964944"/>
            <a:ext cx="4313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Наскільки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ці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тези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відповідають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 </a:t>
            </a:r>
            <a:b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</a:b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вашому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підходу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до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викладання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: Я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пояснюю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студентам,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чому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письмові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роботи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є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важливими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, та як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саме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знання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,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які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вони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отримують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під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час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написання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,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будуть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для них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корисні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?</a:t>
            </a:r>
            <a:endParaRPr lang="ru-RU" sz="10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219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7607" y="46738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Організація навчального процесу</a:t>
            </a:r>
            <a:endParaRPr lang="ru-RU" b="1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4773207" y="999442"/>
            <a:ext cx="0" cy="262292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972235" y="3789040"/>
            <a:ext cx="792088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426641257"/>
              </p:ext>
            </p:extLst>
          </p:nvPr>
        </p:nvGraphicFramePr>
        <p:xfrm>
          <a:off x="943958" y="1483043"/>
          <a:ext cx="3988717" cy="2268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80101" y="836712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Наскільки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ці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тези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відповідають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вашому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</a:p>
          <a:p>
            <a:pPr algn="ctr"/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підходу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до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викладання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:  Я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заохочую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студентів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самостійно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пропонувати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теми для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письмових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робіт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/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проєктів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?</a:t>
            </a:r>
            <a:endParaRPr lang="ru-RU" sz="10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1012378525"/>
              </p:ext>
            </p:extLst>
          </p:nvPr>
        </p:nvGraphicFramePr>
        <p:xfrm>
          <a:off x="4937797" y="1508386"/>
          <a:ext cx="3988717" cy="2268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937797" y="84160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Наскільки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ці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тези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відповідають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вашому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b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</a:b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підходу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до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викладання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:  Я прошу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студентів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презентувати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їхні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письмові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роботи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/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проєкти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?</a:t>
            </a:r>
            <a:endParaRPr lang="ru-RU" sz="10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 flipV="1">
            <a:off x="4756083" y="4149080"/>
            <a:ext cx="14816" cy="208823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56082" y="4077072"/>
            <a:ext cx="4313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Наскільки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ці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тези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відповідають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</a:p>
          <a:p>
            <a:pPr algn="ctr"/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вашому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підходу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до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викладання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:  Я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завжди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доводжу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до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відома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студентів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чіткі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і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зрозумілі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критерії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оцінювання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робіт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?</a:t>
            </a:r>
            <a:endParaRPr lang="ru-RU" sz="10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086296470"/>
              </p:ext>
            </p:extLst>
          </p:nvPr>
        </p:nvGraphicFramePr>
        <p:xfrm>
          <a:off x="617001" y="4766053"/>
          <a:ext cx="4139081" cy="1831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533" y="4138931"/>
            <a:ext cx="4313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Наскільки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ці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тези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відповідають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/>
            </a:r>
            <a:b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</a:b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вашому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підходу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до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викладання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:  Я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вказую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скільки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часу займе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виконання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завдання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?</a:t>
            </a:r>
            <a:endParaRPr lang="ru-RU" sz="10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470335958"/>
              </p:ext>
            </p:extLst>
          </p:nvPr>
        </p:nvGraphicFramePr>
        <p:xfrm>
          <a:off x="4930367" y="4790348"/>
          <a:ext cx="4139081" cy="1831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21568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827584" y="2852936"/>
            <a:ext cx="792088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498442841"/>
              </p:ext>
            </p:extLst>
          </p:nvPr>
        </p:nvGraphicFramePr>
        <p:xfrm>
          <a:off x="971600" y="476672"/>
          <a:ext cx="3168352" cy="2160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711856231"/>
              </p:ext>
            </p:extLst>
          </p:nvPr>
        </p:nvGraphicFramePr>
        <p:xfrm>
          <a:off x="4499992" y="548680"/>
          <a:ext cx="3168352" cy="2160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 flipV="1">
            <a:off x="4283968" y="476672"/>
            <a:ext cx="0" cy="223224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152901308"/>
              </p:ext>
            </p:extLst>
          </p:nvPr>
        </p:nvGraphicFramePr>
        <p:xfrm>
          <a:off x="611560" y="3068960"/>
          <a:ext cx="833444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4316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7607" y="46738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Організація навчального процесу</a:t>
            </a:r>
            <a:endParaRPr lang="ru-RU" b="1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-176924" y="982960"/>
            <a:ext cx="9346222" cy="5875040"/>
            <a:chOff x="83916" y="3503240"/>
            <a:chExt cx="9346222" cy="3461902"/>
          </a:xfrm>
        </p:grpSpPr>
        <p:graphicFrame>
          <p:nvGraphicFramePr>
            <p:cNvPr id="24" name="Диаграмма 23"/>
            <p:cNvGraphicFramePr/>
            <p:nvPr>
              <p:extLst>
                <p:ext uri="{D42A27DB-BD31-4B8C-83A1-F6EECF244321}">
                  <p14:modId xmlns:p14="http://schemas.microsoft.com/office/powerpoint/2010/main" val="1707648193"/>
                </p:ext>
              </p:extLst>
            </p:nvPr>
          </p:nvGraphicFramePr>
          <p:xfrm>
            <a:off x="83916" y="3503240"/>
            <a:ext cx="9346222" cy="34619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6" name="TextBox 25"/>
            <p:cNvSpPr txBox="1"/>
            <p:nvPr/>
          </p:nvSpPr>
          <p:spPr>
            <a:xfrm>
              <a:off x="584368" y="6295804"/>
              <a:ext cx="352839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100" dirty="0" err="1">
                  <a:solidFill>
                    <a:srgbClr val="101322">
                      <a:lumMod val="65000"/>
                      <a:lumOff val="35000"/>
                    </a:srgbClr>
                  </a:solidFill>
                </a:rPr>
                <a:t>Використання</a:t>
              </a:r>
              <a:r>
                <a:rPr lang="ru-RU" sz="1100" dirty="0">
                  <a:solidFill>
                    <a:srgbClr val="101322">
                      <a:lumMod val="65000"/>
                      <a:lumOff val="35000"/>
                    </a:srgbClr>
                  </a:solidFill>
                </a:rPr>
                <a:t> </a:t>
              </a:r>
              <a:r>
                <a:rPr lang="ru-RU" sz="1100" dirty="0" err="1">
                  <a:solidFill>
                    <a:srgbClr val="101322">
                      <a:lumMod val="65000"/>
                      <a:lumOff val="35000"/>
                    </a:srgbClr>
                  </a:solidFill>
                </a:rPr>
                <a:t>додаткових</a:t>
              </a:r>
              <a:r>
                <a:rPr lang="ru-RU" sz="1100" dirty="0">
                  <a:solidFill>
                    <a:srgbClr val="101322">
                      <a:lumMod val="65000"/>
                      <a:lumOff val="35000"/>
                    </a:srgbClr>
                  </a:solidFill>
                </a:rPr>
                <a:t> </a:t>
              </a:r>
              <a:r>
                <a:rPr lang="ru-RU" sz="1100" dirty="0" err="1">
                  <a:solidFill>
                    <a:srgbClr val="101322">
                      <a:lumMod val="65000"/>
                      <a:lumOff val="35000"/>
                    </a:srgbClr>
                  </a:solidFill>
                </a:rPr>
                <a:t>матеріалів</a:t>
              </a:r>
              <a:r>
                <a:rPr lang="ru-RU" sz="1100" dirty="0">
                  <a:solidFill>
                    <a:srgbClr val="101322">
                      <a:lumMod val="65000"/>
                      <a:lumOff val="35000"/>
                    </a:srgbClr>
                  </a:solidFill>
                </a:rPr>
                <a:t> (</a:t>
              </a:r>
              <a:r>
                <a:rPr lang="ru-RU" sz="1100" dirty="0" err="1">
                  <a:solidFill>
                    <a:srgbClr val="101322">
                      <a:lumMod val="65000"/>
                      <a:lumOff val="35000"/>
                    </a:srgbClr>
                  </a:solidFill>
                </a:rPr>
                <a:t>аудіо-відео</a:t>
              </a:r>
              <a:r>
                <a:rPr lang="ru-RU" sz="1100" dirty="0">
                  <a:solidFill>
                    <a:srgbClr val="101322">
                      <a:lumMod val="65000"/>
                      <a:lumOff val="35000"/>
                    </a:srgbClr>
                  </a:solidFill>
                </a:rPr>
                <a:t>, </a:t>
              </a:r>
              <a:r>
                <a:rPr lang="ru-RU" sz="1100" dirty="0" err="1">
                  <a:solidFill>
                    <a:srgbClr val="101322">
                      <a:lumMod val="65000"/>
                      <a:lumOff val="35000"/>
                    </a:srgbClr>
                  </a:solidFill>
                </a:rPr>
                <a:t>демонстрація</a:t>
              </a:r>
              <a:r>
                <a:rPr lang="ru-RU" sz="1100" dirty="0">
                  <a:solidFill>
                    <a:srgbClr val="101322">
                      <a:lumMod val="65000"/>
                      <a:lumOff val="35000"/>
                    </a:srgbClr>
                  </a:solidFill>
                </a:rPr>
                <a:t> </a:t>
              </a:r>
              <a:r>
                <a:rPr lang="ru-RU" sz="1100" dirty="0" err="1">
                  <a:solidFill>
                    <a:srgbClr val="101322">
                      <a:lumMod val="65000"/>
                      <a:lumOff val="35000"/>
                    </a:srgbClr>
                  </a:solidFill>
                </a:rPr>
                <a:t>інтерфейсу</a:t>
              </a:r>
              <a:r>
                <a:rPr lang="ru-RU" sz="1100" dirty="0">
                  <a:solidFill>
                    <a:srgbClr val="101322">
                      <a:lumMod val="65000"/>
                      <a:lumOff val="35000"/>
                    </a:srgbClr>
                  </a:solidFill>
                </a:rPr>
                <a:t> </a:t>
              </a:r>
              <a:r>
                <a:rPr lang="ru-RU" sz="1100" dirty="0" err="1">
                  <a:solidFill>
                    <a:srgbClr val="101322">
                      <a:lumMod val="65000"/>
                      <a:lumOff val="35000"/>
                    </a:srgbClr>
                  </a:solidFill>
                </a:rPr>
                <a:t>програмних</a:t>
              </a:r>
              <a:r>
                <a:rPr lang="ru-RU" sz="1100" dirty="0">
                  <a:solidFill>
                    <a:srgbClr val="101322">
                      <a:lumMod val="65000"/>
                      <a:lumOff val="35000"/>
                    </a:srgbClr>
                  </a:solidFill>
                </a:rPr>
                <a:t> </a:t>
              </a:r>
              <a:r>
                <a:rPr lang="ru-RU" sz="1100" dirty="0" err="1">
                  <a:solidFill>
                    <a:srgbClr val="101322">
                      <a:lumMod val="65000"/>
                      <a:lumOff val="35000"/>
                    </a:srgbClr>
                  </a:solidFill>
                </a:rPr>
                <a:t>продуктів</a:t>
              </a:r>
              <a:r>
                <a:rPr lang="ru-RU" sz="1100" dirty="0">
                  <a:solidFill>
                    <a:srgbClr val="101322">
                      <a:lumMod val="65000"/>
                      <a:lumOff val="35000"/>
                    </a:srgbClr>
                  </a:solidFill>
                </a:rPr>
                <a:t>, </a:t>
              </a:r>
              <a:r>
                <a:rPr lang="ru-RU" sz="1100" dirty="0" err="1">
                  <a:solidFill>
                    <a:srgbClr val="101322">
                      <a:lumMod val="65000"/>
                      <a:lumOff val="35000"/>
                    </a:srgbClr>
                  </a:solidFill>
                </a:rPr>
                <a:t>інше</a:t>
              </a:r>
              <a:r>
                <a:rPr lang="ru-RU" sz="1100" dirty="0">
                  <a:solidFill>
                    <a:srgbClr val="101322">
                      <a:lumMod val="65000"/>
                      <a:lumOff val="35000"/>
                    </a:srgbClr>
                  </a:solidFill>
                </a:rPr>
                <a:t>)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492586" y="836712"/>
            <a:ext cx="4176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Які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види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робіт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виконують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студенти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на Ваших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дисциплінах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?</a:t>
            </a:r>
            <a:endParaRPr lang="ru-RU" sz="9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473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7607" y="46738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Організація навчального процесу</a:t>
            </a:r>
            <a:endParaRPr lang="ru-RU" b="1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 flipV="1">
            <a:off x="4629192" y="1186448"/>
            <a:ext cx="14816" cy="22736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91389" y="764704"/>
            <a:ext cx="43133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Чи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надаєте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Ви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відгук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на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роботи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студентів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?</a:t>
            </a:r>
            <a:endParaRPr lang="ru-RU" sz="10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2868469930"/>
              </p:ext>
            </p:extLst>
          </p:nvPr>
        </p:nvGraphicFramePr>
        <p:xfrm>
          <a:off x="4691390" y="1041703"/>
          <a:ext cx="4589016" cy="2644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39369" y="863283"/>
            <a:ext cx="3693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Яким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способам контрольного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оцінювання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b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</a:b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Ви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надаєте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перевагу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на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своїх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дисциплінах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під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час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іспитів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/ на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модульних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контрольних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роботах? </a:t>
            </a:r>
            <a:endParaRPr lang="ru-RU" sz="9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873777249"/>
              </p:ext>
            </p:extLst>
          </p:nvPr>
        </p:nvGraphicFramePr>
        <p:xfrm>
          <a:off x="235313" y="1667022"/>
          <a:ext cx="4392488" cy="1831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971600" y="3861048"/>
            <a:ext cx="792088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74489" y="3973965"/>
            <a:ext cx="3693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Поясніть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,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чому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саме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Ви не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надаєте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відгук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?</a:t>
            </a:r>
            <a:endParaRPr lang="ru-RU" sz="9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080268971"/>
              </p:ext>
            </p:extLst>
          </p:nvPr>
        </p:nvGraphicFramePr>
        <p:xfrm>
          <a:off x="390069" y="4406013"/>
          <a:ext cx="4392488" cy="262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 flipH="1" flipV="1">
            <a:off x="4644008" y="4184472"/>
            <a:ext cx="16608" cy="23408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1005186192"/>
              </p:ext>
            </p:extLst>
          </p:nvPr>
        </p:nvGraphicFramePr>
        <p:xfrm>
          <a:off x="4940341" y="4395471"/>
          <a:ext cx="3683951" cy="2108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852918" y="3973965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Оцініть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оснащеність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навчальних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лабораторій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, </a:t>
            </a:r>
            <a:r>
              <a:rPr lang="en-US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/>
            </a:r>
            <a:br>
              <a:rPr lang="en-US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</a:br>
            <a:r>
              <a:rPr lang="ru-RU" sz="10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якими</a:t>
            </a:r>
            <a:r>
              <a:rPr lang="ru-RU" sz="10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Ви </a:t>
            </a:r>
            <a:r>
              <a:rPr lang="ru-RU" sz="10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користуєтесь</a:t>
            </a:r>
            <a:r>
              <a:rPr lang="ru-RU" sz="10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в </a:t>
            </a:r>
            <a:r>
              <a:rPr lang="ru-RU" sz="10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освітньому</a:t>
            </a:r>
            <a:r>
              <a:rPr lang="ru-RU" sz="10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0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процесі</a:t>
            </a:r>
            <a:r>
              <a:rPr lang="ru-RU" sz="10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, </a:t>
            </a:r>
            <a:r>
              <a:rPr lang="en-US" sz="10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/>
            </a:r>
            <a:br>
              <a:rPr lang="en-US" sz="10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</a:br>
            <a:r>
              <a:rPr lang="ru-RU" sz="10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за 5-бальною шкалою, де 1 - </a:t>
            </a:r>
            <a:r>
              <a:rPr lang="ru-RU" sz="10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дуже</a:t>
            </a:r>
            <a:r>
              <a:rPr lang="ru-RU" sz="10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0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низька</a:t>
            </a:r>
            <a:r>
              <a:rPr lang="ru-RU" sz="10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а 5 - </a:t>
            </a:r>
            <a:r>
              <a:rPr lang="ru-RU" sz="10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дуже</a:t>
            </a:r>
            <a:r>
              <a:rPr lang="ru-RU" sz="10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0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висока</a:t>
            </a:r>
            <a:endParaRPr lang="ru-RU" sz="10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3024" y="2811269"/>
            <a:ext cx="21967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lang="ru-RU" sz="1100" b="0" i="0" u="none" strike="noStrike" kern="1200" baseline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000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Якщо</a:t>
            </a:r>
            <a:r>
              <a:rPr lang="ru-RU" sz="1000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робота </a:t>
            </a:r>
            <a:r>
              <a:rPr lang="ru-RU" sz="1000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виконана</a:t>
            </a:r>
            <a:r>
              <a:rPr lang="ru-RU" sz="1000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не </a:t>
            </a:r>
            <a:r>
              <a:rPr lang="ru-RU" sz="1000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дуже</a:t>
            </a:r>
            <a:r>
              <a:rPr lang="ru-RU" sz="1000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000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якісно</a:t>
            </a:r>
            <a:r>
              <a:rPr lang="ru-RU" sz="1000" dirty="0">
                <a:solidFill>
                  <a:srgbClr val="101322">
                    <a:lumMod val="65000"/>
                    <a:lumOff val="35000"/>
                  </a:srgbClr>
                </a:solidFill>
              </a:rPr>
              <a:t>- </a:t>
            </a:r>
            <a:r>
              <a:rPr lang="ru-RU" sz="1000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тільки</a:t>
            </a:r>
            <a:r>
              <a:rPr lang="ru-RU" sz="1000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в </a:t>
            </a:r>
            <a:r>
              <a:rPr lang="ru-RU" sz="1000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особистій</a:t>
            </a:r>
            <a:r>
              <a:rPr lang="ru-RU" sz="1000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000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бесіді</a:t>
            </a:r>
            <a:r>
              <a:rPr lang="ru-RU" sz="1000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даю </a:t>
            </a:r>
            <a:r>
              <a:rPr lang="ru-RU" sz="1000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оцінку</a:t>
            </a:r>
            <a:endParaRPr lang="uk-UA" sz="1000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18138" y="3288742"/>
            <a:ext cx="21967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lang="ru-RU" sz="1100" b="0" i="0" u="none" strike="noStrike" kern="1200" baseline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000" dirty="0">
                <a:solidFill>
                  <a:srgbClr val="101322">
                    <a:lumMod val="65000"/>
                    <a:lumOff val="35000"/>
                  </a:srgbClr>
                </a:solidFill>
              </a:rPr>
              <a:t>Надаю </a:t>
            </a:r>
            <a:r>
              <a:rPr lang="ru-RU" sz="1000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усний</a:t>
            </a:r>
            <a:r>
              <a:rPr lang="ru-RU" sz="1000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000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відгук</a:t>
            </a:r>
            <a:r>
              <a:rPr lang="ru-RU" sz="1000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на </a:t>
            </a:r>
            <a:r>
              <a:rPr lang="ru-RU" sz="1000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курсові</a:t>
            </a:r>
            <a:r>
              <a:rPr lang="ru-RU" sz="1000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000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роботи</a:t>
            </a:r>
            <a:r>
              <a:rPr lang="ru-RU" sz="1000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000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після</a:t>
            </a:r>
            <a:r>
              <a:rPr lang="ru-RU" sz="1000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000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захисту</a:t>
            </a:r>
            <a:r>
              <a:rPr lang="ru-RU" sz="1000" dirty="0">
                <a:solidFill>
                  <a:srgbClr val="101322">
                    <a:lumMod val="65000"/>
                    <a:lumOff val="35000"/>
                  </a:srgbClr>
                </a:solidFill>
              </a:rPr>
              <a:t>. </a:t>
            </a:r>
            <a:r>
              <a:rPr lang="ru-RU" sz="1000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Інші</a:t>
            </a:r>
            <a:r>
              <a:rPr lang="ru-RU" sz="1000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000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письмові</a:t>
            </a:r>
            <a:r>
              <a:rPr lang="ru-RU" sz="1000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000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роботи</a:t>
            </a:r>
            <a:r>
              <a:rPr lang="ru-RU" sz="1000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000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отримують</a:t>
            </a:r>
            <a:r>
              <a:rPr lang="ru-RU" sz="1000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000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оцінку</a:t>
            </a:r>
            <a:endParaRPr lang="uk-UA" sz="1000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723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344816" cy="360040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 err="1">
                <a:solidFill>
                  <a:srgbClr val="202F6A"/>
                </a:solidFill>
              </a:rPr>
              <a:t>Щоб</a:t>
            </a:r>
            <a:r>
              <a:rPr lang="ru-RU" sz="1400" b="1" dirty="0">
                <a:solidFill>
                  <a:srgbClr val="202F6A"/>
                </a:solidFill>
              </a:rPr>
              <a:t> Ви </a:t>
            </a:r>
            <a:r>
              <a:rPr lang="ru-RU" sz="1400" b="1" dirty="0" err="1">
                <a:solidFill>
                  <a:srgbClr val="202F6A"/>
                </a:solidFill>
              </a:rPr>
              <a:t>хотіли</a:t>
            </a:r>
            <a:r>
              <a:rPr lang="ru-RU" sz="1400" b="1" dirty="0">
                <a:solidFill>
                  <a:srgbClr val="202F6A"/>
                </a:solidFill>
              </a:rPr>
              <a:t> </a:t>
            </a:r>
            <a:r>
              <a:rPr lang="ru-RU" sz="1400" b="1" dirty="0" err="1">
                <a:solidFill>
                  <a:srgbClr val="202F6A"/>
                </a:solidFill>
              </a:rPr>
              <a:t>змінити</a:t>
            </a:r>
            <a:r>
              <a:rPr lang="ru-RU" sz="1400" b="1" dirty="0">
                <a:solidFill>
                  <a:srgbClr val="202F6A"/>
                </a:solidFill>
              </a:rPr>
              <a:t> в </a:t>
            </a:r>
            <a:r>
              <a:rPr lang="ru-RU" sz="1400" b="1" dirty="0" err="1">
                <a:solidFill>
                  <a:srgbClr val="202F6A"/>
                </a:solidFill>
              </a:rPr>
              <a:t>організації</a:t>
            </a:r>
            <a:r>
              <a:rPr lang="ru-RU" sz="1400" b="1" dirty="0">
                <a:solidFill>
                  <a:srgbClr val="202F6A"/>
                </a:solidFill>
              </a:rPr>
              <a:t> </a:t>
            </a:r>
            <a:r>
              <a:rPr lang="ru-RU" sz="1400" b="1" dirty="0" err="1">
                <a:solidFill>
                  <a:srgbClr val="202F6A"/>
                </a:solidFill>
              </a:rPr>
              <a:t>освітнього</a:t>
            </a:r>
            <a:r>
              <a:rPr lang="ru-RU" sz="1400" b="1" dirty="0">
                <a:solidFill>
                  <a:srgbClr val="202F6A"/>
                </a:solidFill>
              </a:rPr>
              <a:t> </a:t>
            </a:r>
            <a:r>
              <a:rPr lang="ru-RU" sz="1400" b="1" dirty="0" err="1">
                <a:solidFill>
                  <a:srgbClr val="202F6A"/>
                </a:solidFill>
              </a:rPr>
              <a:t>процесу</a:t>
            </a:r>
            <a:r>
              <a:rPr lang="ru-RU" sz="1400" b="1" dirty="0">
                <a:solidFill>
                  <a:srgbClr val="202F6A"/>
                </a:solidFill>
              </a:rPr>
              <a:t> в </a:t>
            </a:r>
            <a:r>
              <a:rPr lang="ru-RU" sz="1400" b="1" dirty="0" err="1">
                <a:solidFill>
                  <a:srgbClr val="202F6A"/>
                </a:solidFill>
              </a:rPr>
              <a:t>університеті</a:t>
            </a:r>
            <a:r>
              <a:rPr lang="ru-RU" sz="1400" b="1" dirty="0">
                <a:solidFill>
                  <a:srgbClr val="202F6A"/>
                </a:solidFill>
              </a:rPr>
              <a:t>?</a:t>
            </a:r>
            <a:endParaRPr lang="uk-UA" sz="1400" b="1" dirty="0">
              <a:solidFill>
                <a:srgbClr val="202F6A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17311"/>
              </p:ext>
            </p:extLst>
          </p:nvPr>
        </p:nvGraphicFramePr>
        <p:xfrm>
          <a:off x="755576" y="548013"/>
          <a:ext cx="7632848" cy="59590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32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9022"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1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Узагальнені відповіді респондентів: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Переводити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освітній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процес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в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дистанційний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формат при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зниженні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температури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в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авдиторіях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нижче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16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градусів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1.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Запровадити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змішане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навчання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на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всіх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курсах (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наприклад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, для 1-2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курсів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3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дні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навчання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офлайн, 2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дні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онлайн; для 3-5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курсів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2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дні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офлайн, 3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дні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онлайн).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2. У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випадку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зниження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температури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повітря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в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аудиторіях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та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неможливості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забезпечити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достатній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рівень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опалення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у корпусах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переводити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навчальний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процес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повністю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в онлайн режим (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або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забезпечити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навчальні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аудиторії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кондиціонерами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3.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Продовжити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практику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формування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зручного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розкладу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для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викладачів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через </a:t>
                      </a:r>
                      <a:r>
                        <a:rPr lang="en-US" sz="950" noProof="0" dirty="0">
                          <a:effectLst/>
                          <a:latin typeface="+mn-lt"/>
                          <a:ea typeface="Times New Roman"/>
                        </a:rPr>
                        <a:t>Digital 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з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обов'язковим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вихідним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(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т.зв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.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бібліотечним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) днем на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тиждень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(без «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вікон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», перших пар (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якщо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є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діти-школярі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), у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визначені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викладачем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дні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4.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Ставити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, за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можливості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,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заняття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викладачу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за принципом: один день в одному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корпусі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( а не так: 1 пара - ауд. 3.312, 2 пара - 8.1008, 3 пара - 1.116а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тощо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5.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Забезпечити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хоча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б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лекційні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аудиторії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стаціонарними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технічними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засобами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для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демонстрування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презентацій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зміна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підходів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викладання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на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більш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сучасні</a:t>
                      </a:r>
                      <a:endParaRPr lang="ru-RU" sz="950" noProof="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Більше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практичних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завдань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5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193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Важко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відповісти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8418502"/>
                  </a:ext>
                </a:extLst>
              </a:tr>
              <a:tr h="142488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Використовувати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можливості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сучасних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ІКТ.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0621281"/>
                  </a:ext>
                </a:extLst>
              </a:tr>
              <a:tr h="161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НАРАЗІ ВСЕ ВЛАШТОВУЄ.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Забезпечення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кафедр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якісним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обладнанням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та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програмним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забезпеченням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,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щоб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наочно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демонструвати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роботу систем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обрахунку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матстатистики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Підходи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до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розподілу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навантаження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та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формування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розкладу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.</a:t>
                      </a:r>
                      <a:endParaRPr lang="uk-UA" sz="950" b="1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Якість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обладнання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,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облаштування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для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проведення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занять в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форматі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офлайн -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працюючі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розетки,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проектори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,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інтернет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, комфортна температура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перебування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в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аудиторії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.</a:t>
                      </a:r>
                      <a:endParaRPr lang="uk-UA" sz="950" b="1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53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Впровадити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гібгидну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очно-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дистанційну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форму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навчання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,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враховуючи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деякі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перегаги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онлайн-формату.</a:t>
                      </a:r>
                      <a:endParaRPr lang="uk-UA" sz="950" b="1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7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Оплату праці.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В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цілому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,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освітній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процес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організований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на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належному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рівні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.</a:t>
                      </a:r>
                      <a:endParaRPr lang="uk-UA" sz="950" b="1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Впровадження дистанційної освіти.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93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Прискорити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роботу з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погодженням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документів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.</a:t>
                      </a:r>
                      <a:endParaRPr lang="uk-UA" sz="950" b="1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8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У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авдиторіях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в офлайн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режимі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немає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як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показувати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презентації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,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хоча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в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інших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вузах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це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все давно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присутнє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.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Необхідно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створити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умови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,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щоб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кожна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авдиторія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містила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прожектор,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комп'ютер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,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щоб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викладачі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не просто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розповідали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матеріал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, а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супроводжували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презентацією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в реальному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часі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.</a:t>
                      </a:r>
                      <a:endParaRPr lang="uk-UA" sz="950" b="1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6267030"/>
                  </a:ext>
                </a:extLst>
              </a:tr>
              <a:tr h="138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Мати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можливості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для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саморозвитку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,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покращити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матеріально-технічну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базу.</a:t>
                      </a:r>
                      <a:endParaRPr lang="uk-UA" sz="950" b="1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1487249"/>
                  </a:ext>
                </a:extLst>
              </a:tr>
              <a:tr h="138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Підвищещити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відповідальність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студентів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за свою роботу, особливо для старших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курсів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.</a:t>
                      </a:r>
                      <a:endParaRPr lang="uk-UA" sz="950" b="1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2054160"/>
                  </a:ext>
                </a:extLst>
              </a:tr>
              <a:tr h="138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Більша академічна доброчесність, більша відповідальність викладача за дисципліну яку він </a:t>
                      </a:r>
                      <a:r>
                        <a:rPr lang="uk-UA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викладачає</a:t>
                      </a:r>
                      <a:r>
                        <a:rPr lang="uk-UA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, менше формальних вимог (</a:t>
                      </a:r>
                      <a:r>
                        <a:rPr lang="uk-UA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силабуси</a:t>
                      </a:r>
                      <a:r>
                        <a:rPr lang="uk-UA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, програми тощо потрібно зробити у максимально вільній формі за підписом викладача та гаранта (або </a:t>
                      </a:r>
                      <a:r>
                        <a:rPr lang="uk-UA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заф</a:t>
                      </a:r>
                      <a:r>
                        <a:rPr lang="uk-UA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uk-UA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кафа</a:t>
                      </a:r>
                      <a:r>
                        <a:rPr lang="uk-UA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), більше можливостей для </a:t>
                      </a:r>
                      <a:r>
                        <a:rPr lang="uk-UA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студ</a:t>
                      </a:r>
                      <a:r>
                        <a:rPr lang="uk-UA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обмінів (можливості мають бути організовані на рівні адміністративних </a:t>
                      </a:r>
                      <a:r>
                        <a:rPr lang="uk-UA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субєктів</a:t>
                      </a:r>
                      <a:r>
                        <a:rPr lang="uk-UA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, а не як </a:t>
                      </a:r>
                      <a:r>
                        <a:rPr lang="uk-UA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ініціонатива</a:t>
                      </a:r>
                      <a:r>
                        <a:rPr lang="uk-UA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окремих викладачів). Краще обладнання для лабораторій. Багато насправді (частина змін помітна вже, але є куди рухатися).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8901204"/>
                  </a:ext>
                </a:extLst>
              </a:tr>
              <a:tr h="137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Ставлення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студентів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до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їх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обов'язків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.</a:t>
                      </a:r>
                      <a:endParaRPr lang="uk-UA" sz="950" b="1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4956712"/>
                  </a:ext>
                </a:extLst>
              </a:tr>
              <a:tr h="137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Запустити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ліфти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у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корпусі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8</a:t>
                      </a:r>
                      <a:endParaRPr lang="uk-UA" sz="950" b="1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3274427"/>
                  </a:ext>
                </a:extLst>
              </a:tr>
              <a:tr h="137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Змінити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розклад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дзвінків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: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прибрати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маленьку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перерву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між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півпарами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,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натомість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продовжити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на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цей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же час перерву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між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парами.</a:t>
                      </a:r>
                      <a:endParaRPr lang="en-US" sz="950" b="1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uk-UA" sz="950" b="1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7603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15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23328"/>
            <a:ext cx="7344816" cy="360040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 err="1">
                <a:solidFill>
                  <a:srgbClr val="202F6A"/>
                </a:solidFill>
              </a:rPr>
              <a:t>Щоб</a:t>
            </a:r>
            <a:r>
              <a:rPr lang="ru-RU" sz="1400" b="1" dirty="0">
                <a:solidFill>
                  <a:srgbClr val="202F6A"/>
                </a:solidFill>
              </a:rPr>
              <a:t> Ви </a:t>
            </a:r>
            <a:r>
              <a:rPr lang="ru-RU" sz="1400" b="1" dirty="0" err="1">
                <a:solidFill>
                  <a:srgbClr val="202F6A"/>
                </a:solidFill>
              </a:rPr>
              <a:t>хотіли</a:t>
            </a:r>
            <a:r>
              <a:rPr lang="ru-RU" sz="1400" b="1" dirty="0">
                <a:solidFill>
                  <a:srgbClr val="202F6A"/>
                </a:solidFill>
              </a:rPr>
              <a:t> </a:t>
            </a:r>
            <a:r>
              <a:rPr lang="ru-RU" sz="1400" b="1" dirty="0" err="1">
                <a:solidFill>
                  <a:srgbClr val="202F6A"/>
                </a:solidFill>
              </a:rPr>
              <a:t>змінити</a:t>
            </a:r>
            <a:r>
              <a:rPr lang="ru-RU" sz="1400" b="1" dirty="0">
                <a:solidFill>
                  <a:srgbClr val="202F6A"/>
                </a:solidFill>
              </a:rPr>
              <a:t> в </a:t>
            </a:r>
            <a:r>
              <a:rPr lang="ru-RU" sz="1400" b="1" dirty="0" err="1">
                <a:solidFill>
                  <a:srgbClr val="202F6A"/>
                </a:solidFill>
              </a:rPr>
              <a:t>організації</a:t>
            </a:r>
            <a:r>
              <a:rPr lang="ru-RU" sz="1400" b="1" dirty="0">
                <a:solidFill>
                  <a:srgbClr val="202F6A"/>
                </a:solidFill>
              </a:rPr>
              <a:t> </a:t>
            </a:r>
            <a:r>
              <a:rPr lang="ru-RU" sz="1400" b="1" dirty="0" err="1">
                <a:solidFill>
                  <a:srgbClr val="202F6A"/>
                </a:solidFill>
              </a:rPr>
              <a:t>освітнього</a:t>
            </a:r>
            <a:r>
              <a:rPr lang="ru-RU" sz="1400" b="1" dirty="0">
                <a:solidFill>
                  <a:srgbClr val="202F6A"/>
                </a:solidFill>
              </a:rPr>
              <a:t> </a:t>
            </a:r>
            <a:r>
              <a:rPr lang="ru-RU" sz="1400" b="1" dirty="0" err="1">
                <a:solidFill>
                  <a:srgbClr val="202F6A"/>
                </a:solidFill>
              </a:rPr>
              <a:t>процесу</a:t>
            </a:r>
            <a:r>
              <a:rPr lang="ru-RU" sz="1400" b="1" dirty="0">
                <a:solidFill>
                  <a:srgbClr val="202F6A"/>
                </a:solidFill>
              </a:rPr>
              <a:t> в </a:t>
            </a:r>
            <a:r>
              <a:rPr lang="ru-RU" sz="1400" b="1" dirty="0" err="1">
                <a:solidFill>
                  <a:srgbClr val="202F6A"/>
                </a:solidFill>
              </a:rPr>
              <a:t>університеті</a:t>
            </a:r>
            <a:r>
              <a:rPr lang="ru-RU" sz="1400" b="1" dirty="0">
                <a:solidFill>
                  <a:srgbClr val="202F6A"/>
                </a:solidFill>
              </a:rPr>
              <a:t>?</a:t>
            </a:r>
            <a:endParaRPr lang="uk-UA" sz="1400" b="1" dirty="0">
              <a:solidFill>
                <a:srgbClr val="202F6A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158197"/>
              </p:ext>
            </p:extLst>
          </p:nvPr>
        </p:nvGraphicFramePr>
        <p:xfrm>
          <a:off x="899592" y="543083"/>
          <a:ext cx="7632848" cy="63563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32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5427"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1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Узагальнені відповіді респондентів: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9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Не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робити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кроки назад при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обранні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напрямку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на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цифровізацію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328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Покращення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матеріальної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бази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кафедр та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підвищення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оплати.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84185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Єдине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-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умови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, в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яких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здійснюється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освітній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процес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0621281"/>
                  </a:ext>
                </a:extLst>
              </a:tr>
              <a:tr h="223752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Поліпшення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матнріально-технічного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забезпечення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кафедри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1414567"/>
                  </a:ext>
                </a:extLst>
              </a:tr>
              <a:tr h="223752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Підвищити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мотивацію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студентів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,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можливо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впровадити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можливість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повторювати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дисципліни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на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платній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основі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на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наступний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рік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.</a:t>
                      </a:r>
                      <a:endParaRPr lang="uk-UA" sz="95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600811"/>
                  </a:ext>
                </a:extLst>
              </a:tr>
              <a:tr h="272576">
                <a:tc>
                  <a:txBody>
                    <a:bodyPr/>
                    <a:lstStyle/>
                    <a:p>
                      <a:pPr marL="0" algn="l" defTabSz="3429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Матеріально-технічну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базу,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теплі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аудиторії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взимку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.</a:t>
                      </a:r>
                      <a:endParaRPr lang="uk-UA" sz="950" b="1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961">
                <a:tc>
                  <a:txBody>
                    <a:bodyPr/>
                    <a:lstStyle/>
                    <a:p>
                      <a:pPr marL="0" algn="l" defTabSz="3429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Не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змінювати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правила в момент уже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запущеного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процесу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(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наприклад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,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обирати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три рази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вибіркові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дисципліни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не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дуже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доцільно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, на мою думку).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Краще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поступово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покращувати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процеси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та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враховувати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недоліки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на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наступних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ітераціях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.</a:t>
                      </a:r>
                      <a:endParaRPr lang="uk-UA" sz="950" b="1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4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Стимулювання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,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відзнаки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/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заохочення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найкращих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студентів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.</a:t>
                      </a:r>
                      <a:endParaRPr lang="uk-UA" sz="950" b="1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5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Необхідно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змінити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фокус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від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студентоцентрованого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навчання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до фокусу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навколо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знання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.</a:t>
                      </a:r>
                      <a:endParaRPr lang="uk-UA" sz="950" b="1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5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Скоригувати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зручний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розклад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,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прибрати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пари на 8 ранку і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після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17- ї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години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.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Це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дуже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не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зручно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.</a:t>
                      </a:r>
                      <a:endParaRPr lang="uk-UA" sz="950" b="1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6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Лабораторні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роботи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які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проводяться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оффлайн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хотілося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б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провидити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в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аудиторіях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де є ПК з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встановленим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відповідним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ПЗ.</a:t>
                      </a:r>
                      <a:endParaRPr lang="uk-UA" sz="950" b="1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73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Залучати до викладання практиків.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22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Встановити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дистанційне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навчання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на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всіх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курсах.</a:t>
                      </a:r>
                      <a:endParaRPr lang="uk-UA" sz="950" b="1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1503603"/>
                  </a:ext>
                </a:extLst>
              </a:tr>
              <a:tr h="789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Пріоритетна</a:t>
                      </a:r>
                      <a:r>
                        <a:rPr lang="ru-RU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увага</a:t>
                      </a:r>
                      <a:r>
                        <a:rPr lang="ru-RU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до </a:t>
                      </a:r>
                      <a:r>
                        <a:rPr lang="ru-RU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якості</a:t>
                      </a:r>
                      <a:r>
                        <a:rPr lang="ru-RU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навчального</a:t>
                      </a:r>
                      <a:r>
                        <a:rPr lang="ru-RU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процесу</a:t>
                      </a:r>
                      <a:r>
                        <a:rPr lang="ru-RU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.</a:t>
                      </a:r>
                      <a:endParaRPr lang="uk-UA" sz="1000" b="1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78926">
                <a:tc>
                  <a:txBody>
                    <a:bodyPr/>
                    <a:lstStyle/>
                    <a:p>
                      <a:pPr marL="0" algn="l" defTabSz="3429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Зішана</a:t>
                      </a:r>
                      <a:r>
                        <a:rPr lang="uk-UA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форма навчання на час воєнного </a:t>
                      </a:r>
                      <a:r>
                        <a:rPr lang="uk-UA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станну</a:t>
                      </a:r>
                      <a:r>
                        <a:rPr lang="uk-UA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. </a:t>
                      </a:r>
                    </a:p>
                    <a:p>
                      <a:pPr marL="0" algn="l" defTabSz="3429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Окремі лекційні дні онлайн, з максимальним використанням всіх </a:t>
                      </a:r>
                      <a:r>
                        <a:rPr lang="uk-UA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засовіб</a:t>
                      </a:r>
                      <a:r>
                        <a:rPr lang="uk-UA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(презентації, медіа) та ресурсів, які недоступні в аудиторному форматі. Так збільшиться чисельність відвідування. Та окремі дні для практичних занять. Такий підхід зменшить навантаження на укриття, можна </a:t>
                      </a:r>
                      <a:r>
                        <a:rPr lang="uk-UA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заплоанувати</a:t>
                      </a:r>
                      <a:r>
                        <a:rPr lang="uk-UA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різні дні для різних спеціальностей. Знизить соціальну напругу (надзвичайна низька температура в приміщеннях в осінній </a:t>
                      </a:r>
                      <a:r>
                        <a:rPr lang="uk-UA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периіод</a:t>
                      </a:r>
                      <a:r>
                        <a:rPr lang="uk-UA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, загроза обстрілів), та </a:t>
                      </a:r>
                      <a:r>
                        <a:rPr lang="uk-UA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надасть</a:t>
                      </a:r>
                      <a:r>
                        <a:rPr lang="uk-UA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більше можливостей для здобувачів, які працюють варіювати дні підключення та спілкування наживо, та захисту робіт.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78926">
                <a:tc>
                  <a:txBody>
                    <a:bodyPr/>
                    <a:lstStyle/>
                    <a:p>
                      <a:pPr marL="0" algn="l" defTabSz="3429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Більше</a:t>
                      </a:r>
                      <a:r>
                        <a:rPr lang="ru-RU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годин на </a:t>
                      </a:r>
                      <a:r>
                        <a:rPr lang="ru-RU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лабораторні</a:t>
                      </a:r>
                      <a:r>
                        <a:rPr lang="ru-RU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заняття</a:t>
                      </a:r>
                      <a:r>
                        <a:rPr lang="ru-RU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базових</a:t>
                      </a:r>
                      <a:r>
                        <a:rPr lang="ru-RU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дисциплін</a:t>
                      </a:r>
                      <a:r>
                        <a:rPr lang="ru-RU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.</a:t>
                      </a:r>
                      <a:endParaRPr lang="uk-UA" sz="1000" b="1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4742977"/>
                  </a:ext>
                </a:extLst>
              </a:tr>
              <a:tr h="78926">
                <a:tc>
                  <a:txBody>
                    <a:bodyPr/>
                    <a:lstStyle/>
                    <a:p>
                      <a:pPr marL="0" algn="l" defTabSz="3429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Наповнення</a:t>
                      </a:r>
                      <a:r>
                        <a:rPr lang="ru-RU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навчально-матеріальної</a:t>
                      </a:r>
                      <a:r>
                        <a:rPr lang="ru-RU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бази</a:t>
                      </a:r>
                      <a:r>
                        <a:rPr lang="ru-RU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лабораторними</a:t>
                      </a:r>
                      <a:r>
                        <a:rPr lang="ru-RU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стендами та </a:t>
                      </a:r>
                      <a:r>
                        <a:rPr lang="ru-RU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діючими</a:t>
                      </a:r>
                      <a:r>
                        <a:rPr lang="ru-RU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макетами </a:t>
                      </a:r>
                      <a:r>
                        <a:rPr lang="ru-RU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обладнання</a:t>
                      </a:r>
                      <a:r>
                        <a:rPr lang="ru-RU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повітряних</a:t>
                      </a:r>
                      <a:r>
                        <a:rPr lang="ru-RU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суден та БПЛА.</a:t>
                      </a:r>
                      <a:endParaRPr lang="uk-UA" sz="1000" b="1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7503962"/>
                  </a:ext>
                </a:extLst>
              </a:tr>
              <a:tr h="78926">
                <a:tc>
                  <a:txBody>
                    <a:bodyPr/>
                    <a:lstStyle/>
                    <a:p>
                      <a:pPr marL="0" algn="l" defTabSz="3429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1. Індивідуальні освітні траєкторії – студенти повинні мати можливість самостійно обирати дисципліни, створювати власний навчальний план у межах спеціальності.</a:t>
                      </a:r>
                    </a:p>
                    <a:p>
                      <a:pPr marL="0" algn="l" defTabSz="3429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2. Гнучкі графіки – змішаний формат навчання.</a:t>
                      </a:r>
                    </a:p>
                    <a:p>
                      <a:pPr marL="0" algn="l" defTabSz="3429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3. Більше практики, стажувань, </a:t>
                      </a:r>
                      <a:r>
                        <a:rPr lang="uk-UA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проєктної</a:t>
                      </a:r>
                      <a:r>
                        <a:rPr lang="uk-UA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діяльності (навчання через практичні кейси, співпраця з компаніями).</a:t>
                      </a:r>
                    </a:p>
                    <a:p>
                      <a:pPr marL="0" algn="l" defTabSz="3429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4. Запрошення фахівців-практиків до викладання.</a:t>
                      </a:r>
                    </a:p>
                    <a:p>
                      <a:pPr marL="0" algn="l" defTabSz="3429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5. Регулярне опитування студентів і викладачів щодо якості освітнього процесу. Прозорість в оцінюванні, конструктивний фідбек.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3608482"/>
                  </a:ext>
                </a:extLst>
              </a:tr>
              <a:tr h="78926">
                <a:tc>
                  <a:txBody>
                    <a:bodyPr/>
                    <a:lstStyle/>
                    <a:p>
                      <a:pPr marL="0" algn="l" defTabSz="3429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Щоб</a:t>
                      </a:r>
                      <a:r>
                        <a:rPr lang="ru-RU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були</a:t>
                      </a:r>
                      <a:r>
                        <a:rPr lang="ru-RU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аудиторії</a:t>
                      </a:r>
                      <a:r>
                        <a:rPr lang="ru-RU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з </a:t>
                      </a:r>
                      <a:r>
                        <a:rPr lang="ru-RU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цифровими</a:t>
                      </a:r>
                      <a:r>
                        <a:rPr lang="ru-RU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інструментами</a:t>
                      </a:r>
                      <a:r>
                        <a:rPr lang="ru-RU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для </a:t>
                      </a:r>
                      <a:r>
                        <a:rPr lang="ru-RU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презентацій</a:t>
                      </a:r>
                      <a:r>
                        <a:rPr lang="ru-RU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, </a:t>
                      </a:r>
                      <a:r>
                        <a:rPr lang="ru-RU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роботи</a:t>
                      </a:r>
                      <a:r>
                        <a:rPr lang="ru-RU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з картами, документами.</a:t>
                      </a:r>
                      <a:endParaRPr lang="uk-UA" sz="1000" b="1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9204280"/>
                  </a:ext>
                </a:extLst>
              </a:tr>
              <a:tr h="78926">
                <a:tc>
                  <a:txBody>
                    <a:bodyPr/>
                    <a:lstStyle/>
                    <a:p>
                      <a:pPr marL="0" algn="l" defTabSz="3429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Зменшити</a:t>
                      </a:r>
                      <a:r>
                        <a:rPr lang="ru-RU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кількість</a:t>
                      </a:r>
                      <a:r>
                        <a:rPr lang="ru-RU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контролюючих</a:t>
                      </a:r>
                      <a:r>
                        <a:rPr lang="ru-RU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викладачів</a:t>
                      </a:r>
                      <a:r>
                        <a:rPr lang="ru-RU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органів</a:t>
                      </a:r>
                      <a:r>
                        <a:rPr lang="ru-RU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: </a:t>
                      </a:r>
                      <a:r>
                        <a:rPr lang="ru-RU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наприклад</a:t>
                      </a:r>
                      <a:r>
                        <a:rPr lang="ru-RU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, </a:t>
                      </a:r>
                      <a:r>
                        <a:rPr lang="ru-RU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рейтингування</a:t>
                      </a:r>
                      <a:r>
                        <a:rPr lang="ru-RU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, </a:t>
                      </a:r>
                      <a:r>
                        <a:rPr lang="ru-RU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профіль</a:t>
                      </a:r>
                      <a:r>
                        <a:rPr lang="ru-RU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в DU , </a:t>
                      </a:r>
                      <a:r>
                        <a:rPr lang="ru-RU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річний</a:t>
                      </a:r>
                      <a:r>
                        <a:rPr lang="ru-RU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звіт</a:t>
                      </a:r>
                      <a:r>
                        <a:rPr lang="ru-RU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кафедри</a:t>
                      </a:r>
                      <a:r>
                        <a:rPr lang="ru-RU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, </a:t>
                      </a:r>
                      <a:r>
                        <a:rPr lang="ru-RU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індивідуальний</a:t>
                      </a:r>
                      <a:r>
                        <a:rPr lang="ru-RU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план - </a:t>
                      </a:r>
                      <a:r>
                        <a:rPr lang="ru-RU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це</a:t>
                      </a:r>
                      <a:r>
                        <a:rPr lang="ru-RU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все </a:t>
                      </a:r>
                      <a:r>
                        <a:rPr lang="ru-RU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одне</a:t>
                      </a:r>
                      <a:r>
                        <a:rPr lang="ru-RU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й те </a:t>
                      </a:r>
                      <a:r>
                        <a:rPr lang="ru-RU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саме</a:t>
                      </a:r>
                      <a:r>
                        <a:rPr lang="ru-RU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, </a:t>
                      </a:r>
                      <a:r>
                        <a:rPr lang="ru-RU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заповнювати</a:t>
                      </a:r>
                      <a:r>
                        <a:rPr lang="ru-RU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то все </a:t>
                      </a:r>
                      <a:r>
                        <a:rPr lang="ru-RU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займає</a:t>
                      </a:r>
                      <a:r>
                        <a:rPr lang="ru-RU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дуже</a:t>
                      </a:r>
                      <a:r>
                        <a:rPr lang="ru-RU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багато</a:t>
                      </a:r>
                      <a:r>
                        <a:rPr lang="ru-RU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часу.</a:t>
                      </a:r>
                      <a:endParaRPr lang="uk-UA" sz="1000" b="1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0287402"/>
                  </a:ext>
                </a:extLst>
              </a:tr>
              <a:tr h="78926">
                <a:tc>
                  <a:txBody>
                    <a:bodyPr/>
                    <a:lstStyle/>
                    <a:p>
                      <a:pPr marL="0" algn="l" defTabSz="3429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Покращення</a:t>
                      </a:r>
                      <a:r>
                        <a:rPr lang="ru-RU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умов </a:t>
                      </a:r>
                      <a:r>
                        <a:rPr lang="ru-RU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роботи</a:t>
                      </a:r>
                      <a:r>
                        <a:rPr lang="ru-RU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(в </a:t>
                      </a:r>
                      <a:r>
                        <a:rPr lang="ru-RU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холодну</a:t>
                      </a:r>
                      <a:r>
                        <a:rPr lang="ru-RU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пору року в корпусах </a:t>
                      </a:r>
                      <a:r>
                        <a:rPr lang="ru-RU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санітарні</a:t>
                      </a:r>
                      <a:r>
                        <a:rPr lang="ru-RU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температурні</a:t>
                      </a:r>
                      <a:r>
                        <a:rPr lang="ru-RU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норми</a:t>
                      </a:r>
                      <a:r>
                        <a:rPr lang="ru-RU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не </a:t>
                      </a:r>
                      <a:r>
                        <a:rPr lang="ru-RU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додержуються</a:t>
                      </a:r>
                      <a:r>
                        <a:rPr lang="ru-RU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). </a:t>
                      </a:r>
                      <a:r>
                        <a:rPr lang="ru-RU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Матеріально</a:t>
                      </a:r>
                      <a:r>
                        <a:rPr lang="ru-RU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технічна</a:t>
                      </a:r>
                      <a:r>
                        <a:rPr lang="ru-RU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база </a:t>
                      </a:r>
                      <a:r>
                        <a:rPr lang="ru-RU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кафедри</a:t>
                      </a:r>
                      <a:r>
                        <a:rPr lang="ru-RU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потребує</a:t>
                      </a:r>
                      <a:r>
                        <a:rPr lang="ru-RU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оновлення</a:t>
                      </a:r>
                      <a:r>
                        <a:rPr lang="ru-RU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- не </a:t>
                      </a:r>
                      <a:r>
                        <a:rPr lang="ru-RU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вистачає</a:t>
                      </a:r>
                      <a:r>
                        <a:rPr lang="ru-RU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сучасних</a:t>
                      </a:r>
                      <a:r>
                        <a:rPr lang="ru-RU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ПК та </a:t>
                      </a:r>
                      <a:r>
                        <a:rPr lang="ru-RU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ліцензійного</a:t>
                      </a:r>
                      <a:r>
                        <a:rPr lang="ru-RU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програмного</a:t>
                      </a:r>
                      <a:r>
                        <a:rPr lang="ru-RU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забезпечення</a:t>
                      </a:r>
                      <a:r>
                        <a:rPr lang="ru-RU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. Оплата </a:t>
                      </a:r>
                      <a:r>
                        <a:rPr lang="ru-RU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праці</a:t>
                      </a:r>
                      <a:r>
                        <a:rPr lang="ru-RU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НПП </a:t>
                      </a:r>
                      <a:r>
                        <a:rPr lang="ru-RU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вкрай</a:t>
                      </a:r>
                      <a:r>
                        <a:rPr lang="ru-RU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низька</a:t>
                      </a:r>
                      <a:r>
                        <a:rPr lang="ru-RU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, тому є потреба у </a:t>
                      </a:r>
                      <a:r>
                        <a:rPr lang="ru-RU" sz="100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підвищенні</a:t>
                      </a:r>
                      <a:r>
                        <a:rPr lang="ru-RU" sz="10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.</a:t>
                      </a:r>
                      <a:endParaRPr lang="en-US" sz="1000" b="1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  <a:p>
                      <a:pPr marL="0" algn="l" defTabSz="342900" rtl="0" eaLnBrk="1" latinLnBrk="0" hangingPunct="1">
                        <a:spcAft>
                          <a:spcPts val="0"/>
                        </a:spcAft>
                      </a:pPr>
                      <a:endParaRPr lang="uk-UA" sz="1000" b="1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5544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8464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29995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Інформування студентів</a:t>
            </a:r>
            <a:endParaRPr lang="ru-RU" b="1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4961524" y="1105762"/>
            <a:ext cx="15838" cy="223224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125717" y="648961"/>
            <a:ext cx="3693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Як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саме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студенти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отримують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силабус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/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робочу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програму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Вашої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дисципліни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? </a:t>
            </a:r>
            <a:endParaRPr lang="ru-RU" sz="9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2767629281"/>
              </p:ext>
            </p:extLst>
          </p:nvPr>
        </p:nvGraphicFramePr>
        <p:xfrm>
          <a:off x="467544" y="1105758"/>
          <a:ext cx="4288064" cy="2827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997104" y="644093"/>
            <a:ext cx="3693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Чи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Ви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ознайомлюєте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студентів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на початку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вивчення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дисципліни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з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загальними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критеріями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оцінювання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? </a:t>
            </a:r>
            <a:endParaRPr lang="ru-RU" sz="9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3694572852"/>
              </p:ext>
            </p:extLst>
          </p:nvPr>
        </p:nvGraphicFramePr>
        <p:xfrm>
          <a:off x="4936129" y="1249776"/>
          <a:ext cx="4045778" cy="258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1" name="Прямая соединительная линия 30"/>
          <p:cNvCxnSpPr/>
          <p:nvPr/>
        </p:nvCxnSpPr>
        <p:spPr>
          <a:xfrm>
            <a:off x="1001084" y="3933056"/>
            <a:ext cx="792088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71599" y="4011232"/>
            <a:ext cx="3693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Чи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пояснюєте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Ви студентам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критерії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оцінювання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? </a:t>
            </a:r>
            <a:endParaRPr lang="ru-RU" sz="9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313268903"/>
              </p:ext>
            </p:extLst>
          </p:nvPr>
        </p:nvGraphicFramePr>
        <p:xfrm>
          <a:off x="795655" y="4440128"/>
          <a:ext cx="4045778" cy="258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4" name="Прямая соединительная линия 33"/>
          <p:cNvCxnSpPr/>
          <p:nvPr/>
        </p:nvCxnSpPr>
        <p:spPr>
          <a:xfrm flipH="1" flipV="1">
            <a:off x="4973031" y="4472609"/>
            <a:ext cx="15838" cy="223224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149503" y="4008617"/>
            <a:ext cx="3693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Чи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надаєте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Ви студентам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рекомендації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щодо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того, де вони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можуть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знайти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літературу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/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навчальні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матеріали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,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необхідні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для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виконання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робіт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?</a:t>
            </a:r>
            <a:endParaRPr lang="ru-RU" sz="9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2411882036"/>
              </p:ext>
            </p:extLst>
          </p:nvPr>
        </p:nvGraphicFramePr>
        <p:xfrm>
          <a:off x="5259872" y="4561005"/>
          <a:ext cx="3168352" cy="2160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87360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29995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Інформування студентів</a:t>
            </a:r>
            <a:endParaRPr lang="ru-RU" b="1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4961524" y="1268762"/>
            <a:ext cx="15838" cy="223224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01085" y="807093"/>
            <a:ext cx="3818522" cy="835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У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якому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форматі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студенти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переважно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отримують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рекомендації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щодо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того, де вони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можуть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знайти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літературу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/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навчальні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матеріали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,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необхідні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для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виконання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робіт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?</a:t>
            </a:r>
            <a:endParaRPr lang="ru-RU" sz="9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1127936225"/>
              </p:ext>
            </p:extLst>
          </p:nvPr>
        </p:nvGraphicFramePr>
        <p:xfrm>
          <a:off x="577583" y="1484784"/>
          <a:ext cx="4094355" cy="2114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1" name="Прямая соединительная линия 30"/>
          <p:cNvCxnSpPr/>
          <p:nvPr/>
        </p:nvCxnSpPr>
        <p:spPr>
          <a:xfrm>
            <a:off x="1001084" y="3645024"/>
            <a:ext cx="792088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87019322"/>
              </p:ext>
            </p:extLst>
          </p:nvPr>
        </p:nvGraphicFramePr>
        <p:xfrm>
          <a:off x="5108179" y="1503328"/>
          <a:ext cx="3683951" cy="2108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020756" y="816933"/>
            <a:ext cx="41764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Як Ви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оцінюєте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доступність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b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</a:b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літератури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/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матеріалів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з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Вашої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дисципліни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, </a:t>
            </a:r>
            <a:b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</a:b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необхідних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для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виконання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студентами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робіт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b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</a:br>
            <a:r>
              <a:rPr lang="ru-RU" sz="10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(на </a:t>
            </a:r>
            <a:r>
              <a:rPr lang="ru-RU" sz="10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шкалі</a:t>
            </a:r>
            <a:r>
              <a:rPr lang="ru-RU" sz="10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0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від</a:t>
            </a:r>
            <a:r>
              <a:rPr lang="ru-RU" sz="10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1 до 5, де 1 – </a:t>
            </a:r>
            <a:r>
              <a:rPr lang="ru-RU" sz="10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дуже</a:t>
            </a:r>
            <a:r>
              <a:rPr lang="ru-RU" sz="10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0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важко</a:t>
            </a:r>
            <a:r>
              <a:rPr lang="ru-RU" sz="10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0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знайти</a:t>
            </a:r>
            <a:r>
              <a:rPr lang="ru-RU" sz="10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, 5 – </a:t>
            </a:r>
            <a:r>
              <a:rPr lang="ru-RU" sz="10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дуже</a:t>
            </a:r>
            <a:r>
              <a:rPr lang="ru-RU" sz="10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легко)?</a:t>
            </a: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990477894"/>
              </p:ext>
            </p:extLst>
          </p:nvPr>
        </p:nvGraphicFramePr>
        <p:xfrm>
          <a:off x="539552" y="3926460"/>
          <a:ext cx="8308433" cy="2718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411760" y="3649461"/>
            <a:ext cx="504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Як Ви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підтримуєте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комунікацію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із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студентами у час поза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заняттями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33248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29995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Наукова діяльність</a:t>
            </a:r>
            <a:endParaRPr lang="ru-RU" b="1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4644008" y="1268762"/>
            <a:ext cx="15838" cy="223224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01085" y="807093"/>
            <a:ext cx="3818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Ви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займаєтесь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активною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науковою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діяльністю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?</a:t>
            </a:r>
            <a:endParaRPr lang="ru-RU" sz="9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1799754790"/>
              </p:ext>
            </p:extLst>
          </p:nvPr>
        </p:nvGraphicFramePr>
        <p:xfrm>
          <a:off x="725252" y="1217042"/>
          <a:ext cx="4094355" cy="2114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1" name="Прямая соединительная линия 30"/>
          <p:cNvCxnSpPr/>
          <p:nvPr/>
        </p:nvCxnSpPr>
        <p:spPr>
          <a:xfrm>
            <a:off x="1001084" y="3645024"/>
            <a:ext cx="792088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76056" y="781915"/>
            <a:ext cx="3693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Скільки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всього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наукових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публікацій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Ви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опублікували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за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останній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рік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(не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включаючи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тези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доповіді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)?</a:t>
            </a:r>
            <a:endParaRPr lang="ru-RU" sz="9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969237071"/>
              </p:ext>
            </p:extLst>
          </p:nvPr>
        </p:nvGraphicFramePr>
        <p:xfrm>
          <a:off x="4989532" y="1060705"/>
          <a:ext cx="4045778" cy="258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50119" y="3789040"/>
            <a:ext cx="3693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Скільки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наукових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публікацій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Ви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опублікували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за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останній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рік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в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виданнях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,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що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індексуються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в НМБД </a:t>
            </a:r>
            <a:r>
              <a:rPr lang="en-US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Scopus / </a:t>
            </a:r>
            <a:r>
              <a:rPr lang="en-US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WoS</a:t>
            </a:r>
            <a:r>
              <a:rPr lang="en-US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?</a:t>
            </a:r>
            <a:endParaRPr lang="ru-RU" sz="9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980836541"/>
              </p:ext>
            </p:extLst>
          </p:nvPr>
        </p:nvGraphicFramePr>
        <p:xfrm>
          <a:off x="863595" y="4139838"/>
          <a:ext cx="4045778" cy="258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114063" y="3861048"/>
            <a:ext cx="3693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Ваш </a:t>
            </a:r>
            <a:r>
              <a:rPr lang="en-US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H-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індекс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(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індекс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цитування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) в НМБД </a:t>
            </a:r>
            <a:r>
              <a:rPr lang="en-US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Scopus</a:t>
            </a:r>
            <a:endParaRPr lang="ru-RU" sz="9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492238548"/>
              </p:ext>
            </p:extLst>
          </p:nvPr>
        </p:nvGraphicFramePr>
        <p:xfrm>
          <a:off x="5027539" y="4139838"/>
          <a:ext cx="4045778" cy="258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0" name="Прямая соединительная линия 19"/>
          <p:cNvCxnSpPr/>
          <p:nvPr/>
        </p:nvCxnSpPr>
        <p:spPr>
          <a:xfrm flipH="1" flipV="1">
            <a:off x="4659846" y="4005064"/>
            <a:ext cx="15838" cy="223224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54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29995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Наукова діяльність</a:t>
            </a:r>
            <a:endParaRPr lang="ru-RU" b="1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4644008" y="1268762"/>
            <a:ext cx="15838" cy="223224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001084" y="3645024"/>
            <a:ext cx="792088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76056" y="781915"/>
            <a:ext cx="3693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Ваш </a:t>
            </a:r>
            <a:r>
              <a:rPr lang="en-US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H-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індекс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(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індекс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цитування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)</a:t>
            </a:r>
            <a:r>
              <a:rPr lang="en-US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/>
            </a:r>
            <a:br>
              <a:rPr lang="en-US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</a:b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в  НМБД </a:t>
            </a:r>
            <a:r>
              <a:rPr lang="en-US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Google </a:t>
            </a:r>
            <a:r>
              <a:rPr lang="en-US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Scolary</a:t>
            </a:r>
            <a:endParaRPr lang="ru-RU" sz="9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580743961"/>
              </p:ext>
            </p:extLst>
          </p:nvPr>
        </p:nvGraphicFramePr>
        <p:xfrm>
          <a:off x="4989532" y="1060705"/>
          <a:ext cx="4045778" cy="258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50119" y="3861048"/>
            <a:ext cx="3693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У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скількох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наукових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конференціях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Ви взяли участь за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останній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рік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? (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всього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)</a:t>
            </a:r>
            <a:endParaRPr lang="ru-RU" sz="9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642735416"/>
              </p:ext>
            </p:extLst>
          </p:nvPr>
        </p:nvGraphicFramePr>
        <p:xfrm>
          <a:off x="863595" y="4139838"/>
          <a:ext cx="4045778" cy="258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114063" y="3861048"/>
            <a:ext cx="3693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У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скількох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закордонних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наукових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конференціях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Ви взяли участь за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останній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рік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?</a:t>
            </a:r>
            <a:endParaRPr lang="ru-RU" sz="9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087817082"/>
              </p:ext>
            </p:extLst>
          </p:nvPr>
        </p:nvGraphicFramePr>
        <p:xfrm>
          <a:off x="5027539" y="4139838"/>
          <a:ext cx="4045778" cy="258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Прямая соединительная линия 19"/>
          <p:cNvCxnSpPr/>
          <p:nvPr/>
        </p:nvCxnSpPr>
        <p:spPr>
          <a:xfrm flipH="1" flipV="1">
            <a:off x="4659846" y="4005064"/>
            <a:ext cx="15838" cy="223224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80737" y="789006"/>
            <a:ext cx="3693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Ваш H-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індекс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(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індекс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цитування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) в НМБД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WoS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?</a:t>
            </a:r>
            <a:endParaRPr lang="ru-RU" sz="9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891011316"/>
              </p:ext>
            </p:extLst>
          </p:nvPr>
        </p:nvGraphicFramePr>
        <p:xfrm>
          <a:off x="925142" y="1231283"/>
          <a:ext cx="4045778" cy="258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713614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29995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Наукова діяльність</a:t>
            </a:r>
            <a:endParaRPr lang="ru-RU" b="1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4644008" y="1268762"/>
            <a:ext cx="15838" cy="223224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001084" y="3645024"/>
            <a:ext cx="792088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61524" y="779307"/>
            <a:ext cx="3693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Ви берете участь в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держбюджетних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НДР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чи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грантових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дослідженнях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, в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т.ч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.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закордонних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?</a:t>
            </a:r>
            <a:endParaRPr lang="ru-RU" sz="9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072149609"/>
              </p:ext>
            </p:extLst>
          </p:nvPr>
        </p:nvGraphicFramePr>
        <p:xfrm>
          <a:off x="4989532" y="1060705"/>
          <a:ext cx="4045778" cy="258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80737" y="735748"/>
            <a:ext cx="36938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Чи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вірно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описує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Вас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наступне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твердження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: </a:t>
            </a:r>
            <a:endParaRPr lang="en-US" sz="12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  <a:p>
            <a:pPr algn="ctr"/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Я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працюю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студентами як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науковий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керівник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, залучаю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їх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до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участі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в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конференціях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,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написанні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наукових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статей, залучаю до НДР та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грантових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проектів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?</a:t>
            </a:r>
            <a:endParaRPr lang="ru-RU" sz="9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323583959"/>
              </p:ext>
            </p:extLst>
          </p:nvPr>
        </p:nvGraphicFramePr>
        <p:xfrm>
          <a:off x="923425" y="1004917"/>
          <a:ext cx="4045778" cy="258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163043299"/>
              </p:ext>
            </p:extLst>
          </p:nvPr>
        </p:nvGraphicFramePr>
        <p:xfrm>
          <a:off x="2658016" y="4314907"/>
          <a:ext cx="3683951" cy="2108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461798" y="3772528"/>
            <a:ext cx="41764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Оцініть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оснащеність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наукових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лабораторій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,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якими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Ви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користуєтесь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для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здійснення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наукових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досліджень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, </a:t>
            </a:r>
            <a:endParaRPr lang="en-US" sz="12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  <a:p>
            <a:pPr algn="ctr"/>
            <a:r>
              <a:rPr lang="ru-RU" sz="10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за 5-бальною шкалою, де 1 - </a:t>
            </a:r>
            <a:r>
              <a:rPr lang="ru-RU" sz="10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дуже</a:t>
            </a:r>
            <a:r>
              <a:rPr lang="ru-RU" sz="10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0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низька</a:t>
            </a:r>
            <a:r>
              <a:rPr lang="ru-RU" sz="10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а 5 - </a:t>
            </a:r>
            <a:r>
              <a:rPr lang="ru-RU" sz="10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дуже</a:t>
            </a:r>
            <a:r>
              <a:rPr lang="ru-RU" sz="10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0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висока</a:t>
            </a:r>
            <a:endParaRPr lang="ru-RU" sz="10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4955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420"/>
            <a:ext cx="7344816" cy="360040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 err="1">
                <a:solidFill>
                  <a:srgbClr val="202F6A"/>
                </a:solidFill>
              </a:rPr>
              <a:t>Щоб</a:t>
            </a:r>
            <a:r>
              <a:rPr lang="ru-RU" sz="1400" b="1" dirty="0">
                <a:solidFill>
                  <a:srgbClr val="202F6A"/>
                </a:solidFill>
              </a:rPr>
              <a:t> Ви </a:t>
            </a:r>
            <a:r>
              <a:rPr lang="ru-RU" sz="1400" b="1" dirty="0" err="1">
                <a:solidFill>
                  <a:srgbClr val="202F6A"/>
                </a:solidFill>
              </a:rPr>
              <a:t>хотіли</a:t>
            </a:r>
            <a:r>
              <a:rPr lang="ru-RU" sz="1400" b="1" dirty="0">
                <a:solidFill>
                  <a:srgbClr val="202F6A"/>
                </a:solidFill>
              </a:rPr>
              <a:t> </a:t>
            </a:r>
            <a:r>
              <a:rPr lang="ru-RU" sz="1400" b="1" dirty="0" err="1">
                <a:solidFill>
                  <a:srgbClr val="202F6A"/>
                </a:solidFill>
              </a:rPr>
              <a:t>змінити</a:t>
            </a:r>
            <a:r>
              <a:rPr lang="ru-RU" sz="1400" b="1" dirty="0">
                <a:solidFill>
                  <a:srgbClr val="202F6A"/>
                </a:solidFill>
              </a:rPr>
              <a:t> в </a:t>
            </a:r>
            <a:r>
              <a:rPr lang="ru-RU" sz="1400" b="1" dirty="0" err="1">
                <a:solidFill>
                  <a:srgbClr val="202F6A"/>
                </a:solidFill>
              </a:rPr>
              <a:t>аспекті</a:t>
            </a:r>
            <a:r>
              <a:rPr lang="ru-RU" sz="1400" b="1" dirty="0">
                <a:solidFill>
                  <a:srgbClr val="202F6A"/>
                </a:solidFill>
              </a:rPr>
              <a:t> </a:t>
            </a:r>
            <a:r>
              <a:rPr lang="ru-RU" sz="1400" b="1" dirty="0" err="1">
                <a:solidFill>
                  <a:srgbClr val="202F6A"/>
                </a:solidFill>
              </a:rPr>
              <a:t>організації</a:t>
            </a:r>
            <a:r>
              <a:rPr lang="ru-RU" sz="1400" b="1" dirty="0">
                <a:solidFill>
                  <a:srgbClr val="202F6A"/>
                </a:solidFill>
              </a:rPr>
              <a:t> </a:t>
            </a:r>
            <a:r>
              <a:rPr lang="ru-RU" sz="1400" b="1" dirty="0" err="1">
                <a:solidFill>
                  <a:srgbClr val="202F6A"/>
                </a:solidFill>
              </a:rPr>
              <a:t>наукової</a:t>
            </a:r>
            <a:r>
              <a:rPr lang="ru-RU" sz="1400" b="1" dirty="0">
                <a:solidFill>
                  <a:srgbClr val="202F6A"/>
                </a:solidFill>
              </a:rPr>
              <a:t> </a:t>
            </a:r>
            <a:r>
              <a:rPr lang="ru-RU" sz="1400" b="1" dirty="0" err="1">
                <a:solidFill>
                  <a:srgbClr val="202F6A"/>
                </a:solidFill>
              </a:rPr>
              <a:t>роботи</a:t>
            </a:r>
            <a:r>
              <a:rPr lang="ru-RU" sz="1400" b="1" dirty="0">
                <a:solidFill>
                  <a:srgbClr val="202F6A"/>
                </a:solidFill>
              </a:rPr>
              <a:t> в </a:t>
            </a:r>
            <a:r>
              <a:rPr lang="ru-RU" sz="1400" b="1" dirty="0" err="1">
                <a:solidFill>
                  <a:srgbClr val="202F6A"/>
                </a:solidFill>
              </a:rPr>
              <a:t>університеті</a:t>
            </a:r>
            <a:r>
              <a:rPr lang="ru-RU" sz="1400" b="1" dirty="0">
                <a:solidFill>
                  <a:srgbClr val="202F6A"/>
                </a:solidFill>
              </a:rPr>
              <a:t>?</a:t>
            </a:r>
            <a:endParaRPr lang="uk-UA" sz="1400" b="1" dirty="0">
              <a:solidFill>
                <a:srgbClr val="202F6A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998688"/>
              </p:ext>
            </p:extLst>
          </p:nvPr>
        </p:nvGraphicFramePr>
        <p:xfrm>
          <a:off x="899592" y="392371"/>
          <a:ext cx="7632848" cy="61862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32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9022"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1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Узагальнені відповіді респондентів: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1.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Поновити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виплату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премії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за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публікацію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статей у БД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Скопус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та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ВоС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2.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Обʼєднати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показники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наукової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діяльності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в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системі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950" noProof="0" dirty="0">
                          <a:effectLst/>
                          <a:latin typeface="+mn-lt"/>
                          <a:ea typeface="Times New Roman"/>
                        </a:rPr>
                        <a:t>Digital University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із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щорічним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рейтингом (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наразі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треба все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це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вводити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двічі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в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двох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окремих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системах).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зменшити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наукове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навантаження</a:t>
                      </a:r>
                      <a:endParaRPr lang="ru-RU" sz="950" noProof="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Зменшення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навчального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завантаження</a:t>
                      </a:r>
                      <a:endParaRPr lang="ru-RU" sz="950" noProof="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більше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вільного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часу для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наукових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досліджень</a:t>
                      </a:r>
                      <a:endParaRPr lang="ru-RU" sz="950" noProof="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НАРАЗІ ВСЕ ВЛАШТОВУЄ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Надавати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більше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можливостей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викладачам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для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наукової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діяльності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за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рахунок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зменшення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заповнення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купи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таблиць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«на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вчора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»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193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Матеріально-технічне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забезпечення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та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рівень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фінансової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мотивації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.</a:t>
                      </a: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noProof="0">
                          <a:effectLst/>
                          <a:latin typeface="+mn-lt"/>
                          <a:ea typeface="Times New Roman"/>
                        </a:rPr>
                        <a:t>Важко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сказати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.</a:t>
                      </a: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Переобладнати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лабораторії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,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покращити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матеріально-технічний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стан,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фінансувати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наукові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проекти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.</a:t>
                      </a: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більше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часу на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наукову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роботу і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включення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на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неї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годин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навантаження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.</a:t>
                      </a: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Комунікацію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між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структурними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підрозділами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.</a:t>
                      </a: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Все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задовольняє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.</a:t>
                      </a: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Відновити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матеріальне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заохочення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8418502"/>
                  </a:ext>
                </a:extLst>
              </a:tr>
              <a:tr h="228855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Немає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можливості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сконцентруватися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на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конкретних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наукових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проблемах.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Конференції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-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авіація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.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Наукові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статті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-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під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ОК,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які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викладаються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чи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для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участі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в СВР.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Це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загальнодержавна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проблема.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062128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Мати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змогу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отримати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компенсацію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за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статті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Скопус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, веб оф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саенс</a:t>
                      </a:r>
                      <a:endParaRPr lang="ru-RU" sz="950" noProof="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Оснащення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лабораторій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сучасним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обладнанням</a:t>
                      </a:r>
                      <a:endParaRPr lang="ru-RU" sz="95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141456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Стажування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для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викладачів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,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друк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статей не за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свій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кошт.</a:t>
                      </a:r>
                      <a:endParaRPr lang="uk-UA" sz="95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600811"/>
                  </a:ext>
                </a:extLst>
              </a:tr>
              <a:tr h="141724">
                <a:tc>
                  <a:txBody>
                    <a:bodyPr/>
                    <a:lstStyle/>
                    <a:p>
                      <a:pPr marL="0" algn="l" defTabSz="3429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Проблем не має.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724">
                <a:tc>
                  <a:txBody>
                    <a:bodyPr/>
                    <a:lstStyle/>
                    <a:p>
                      <a:pPr marL="0" algn="l" defTabSz="3429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Посилити академічну мобільність із закордонними закладами вищої освіти.</a:t>
                      </a:r>
                    </a:p>
                    <a:p>
                      <a:pPr marL="0" algn="l" defTabSz="3429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Проектів міжнародних побільше</a:t>
                      </a:r>
                    </a:p>
                    <a:p>
                      <a:pPr marL="0" algn="l" defTabSz="3429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Продовжувати виконувати НДР за тріадою освіта-наука-бізнес, продовжувати організаційну роботу та отримувати підтримку з боку керівництва КАІ щодо створення міжнародного наукового журналу в КАІ з індексацією у </a:t>
                      </a:r>
                      <a:r>
                        <a:rPr lang="uk-UA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Наукометричній</a:t>
                      </a:r>
                      <a:r>
                        <a:rPr lang="uk-UA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базі даних </a:t>
                      </a:r>
                      <a:r>
                        <a:rPr lang="en-US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Scopus</a:t>
                      </a:r>
                    </a:p>
                    <a:p>
                      <a:pPr marL="0" algn="l" defTabSz="3429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Організація на відповідному рівні.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0814816"/>
                  </a:ext>
                </a:extLst>
              </a:tr>
              <a:tr h="141724">
                <a:tc>
                  <a:txBody>
                    <a:bodyPr/>
                    <a:lstStyle/>
                    <a:p>
                      <a:pPr marL="0" algn="l" defTabSz="3429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Фінансування Акустичної лабораторії КАІ, з якою я тісно співпрацюю, підтримка горизонтальних </a:t>
                      </a:r>
                      <a:r>
                        <a:rPr lang="uk-UA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звязків</a:t>
                      </a:r>
                      <a:r>
                        <a:rPr lang="uk-UA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, контакти з представниками авіаційної галузі для роботи на спільними проектами, подачі заявок тощо. Якщо чесно в КАІ, як не дивно, дуже не вистачає саме авіаційних досліджень. Можливості залучення молоді до проектів (щоб хто не говорив, хоча б мінімальні фінанси для їх роботи потрібні, але якось відшкодовувати плату за навчання, </a:t>
                      </a:r>
                      <a:r>
                        <a:rPr lang="uk-UA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хоть</a:t>
                      </a:r>
                      <a:r>
                        <a:rPr lang="uk-UA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щось). Проекти та теми </a:t>
                      </a:r>
                      <a:r>
                        <a:rPr lang="uk-UA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типово</a:t>
                      </a:r>
                      <a:r>
                        <a:rPr lang="uk-UA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розписуються між виконавцями або з дуже формальною участю студентів, або взагалі без них саме через брак фінансування).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5905239"/>
                  </a:ext>
                </a:extLst>
              </a:tr>
              <a:tr h="141724">
                <a:tc>
                  <a:txBody>
                    <a:bodyPr/>
                    <a:lstStyle/>
                    <a:p>
                      <a:pPr marL="0" algn="l" defTabSz="3429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 добре,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окрім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оснащення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лабораторій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l" defTabSz="3429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Пошуком НДР для бізнесу повинен займатися науковий відділ, а не викладачі.</a:t>
                      </a:r>
                    </a:p>
                    <a:p>
                      <a:pPr marL="0" algn="l" defTabSz="3429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Залучати більше студентів до наукової діяльності.</a:t>
                      </a:r>
                    </a:p>
                    <a:p>
                      <a:pPr marL="0" algn="l" defTabSz="3429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Мотивація студентів займатися науковою роботою, можливо якась договірна тематика , яка була б оплачувана і цікава.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992564"/>
                  </a:ext>
                </a:extLst>
              </a:tr>
              <a:tr h="141724">
                <a:tc>
                  <a:txBody>
                    <a:bodyPr/>
                    <a:lstStyle/>
                    <a:p>
                      <a:pPr marL="0" algn="l" defTabSz="3429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Більше вільного часу.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3419349"/>
                  </a:ext>
                </a:extLst>
              </a:tr>
              <a:tr h="141724">
                <a:tc>
                  <a:txBody>
                    <a:bodyPr/>
                    <a:lstStyle/>
                    <a:p>
                      <a:pPr marL="0" algn="l" defTabSz="3429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Ввести привабливе заохочення.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9668675"/>
                  </a:ext>
                </a:extLst>
              </a:tr>
              <a:tr h="141724">
                <a:tc>
                  <a:txBody>
                    <a:bodyPr/>
                    <a:lstStyle/>
                    <a:p>
                      <a:pPr marL="0" algn="l" defTabSz="3429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Більше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часу на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наукову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діяльність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.</a:t>
                      </a:r>
                      <a:endParaRPr lang="uk-UA" sz="950" b="1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2460055"/>
                  </a:ext>
                </a:extLst>
              </a:tr>
              <a:tr h="141724">
                <a:tc>
                  <a:txBody>
                    <a:bodyPr/>
                    <a:lstStyle/>
                    <a:p>
                      <a:pPr marL="0" algn="l" defTabSz="3429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Забезпечення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профілювання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грантових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пропозицій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за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спеціальностями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,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створити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реєстр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базу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партнерів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/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стейкхолдерів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,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поширення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досвіду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успішних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кейсів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.</a:t>
                      </a:r>
                      <a:endParaRPr lang="uk-UA" sz="950" b="1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0736136"/>
                  </a:ext>
                </a:extLst>
              </a:tr>
              <a:tr h="141724">
                <a:tc>
                  <a:txBody>
                    <a:bodyPr/>
                    <a:lstStyle/>
                    <a:p>
                      <a:pPr marL="0" algn="l" defTabSz="3429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Збільшення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матеріальної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підтримки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публікацій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у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виданнях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,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що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входять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до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Scopus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/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WoS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.</a:t>
                      </a:r>
                      <a:endParaRPr lang="uk-UA" sz="950" b="1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3522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248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827584" y="2852936"/>
            <a:ext cx="792088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339331293"/>
              </p:ext>
            </p:extLst>
          </p:nvPr>
        </p:nvGraphicFramePr>
        <p:xfrm>
          <a:off x="4427984" y="548680"/>
          <a:ext cx="3960440" cy="2232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 flipV="1">
            <a:off x="4283968" y="476672"/>
            <a:ext cx="0" cy="223224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115112987"/>
              </p:ext>
            </p:extLst>
          </p:nvPr>
        </p:nvGraphicFramePr>
        <p:xfrm>
          <a:off x="971600" y="548681"/>
          <a:ext cx="3168352" cy="2160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118489415"/>
              </p:ext>
            </p:extLst>
          </p:nvPr>
        </p:nvGraphicFramePr>
        <p:xfrm>
          <a:off x="4499992" y="3284984"/>
          <a:ext cx="388843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632638980"/>
              </p:ext>
            </p:extLst>
          </p:nvPr>
        </p:nvGraphicFramePr>
        <p:xfrm>
          <a:off x="721822" y="3429000"/>
          <a:ext cx="3490138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 flipV="1">
            <a:off x="4283968" y="3284984"/>
            <a:ext cx="0" cy="223224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32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72355"/>
            <a:ext cx="7344816" cy="360040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 err="1">
                <a:solidFill>
                  <a:srgbClr val="202F6A"/>
                </a:solidFill>
              </a:rPr>
              <a:t>Щоб</a:t>
            </a:r>
            <a:r>
              <a:rPr lang="ru-RU" sz="1400" b="1" dirty="0">
                <a:solidFill>
                  <a:srgbClr val="202F6A"/>
                </a:solidFill>
              </a:rPr>
              <a:t> Ви </a:t>
            </a:r>
            <a:r>
              <a:rPr lang="ru-RU" sz="1400" b="1" dirty="0" err="1">
                <a:solidFill>
                  <a:srgbClr val="202F6A"/>
                </a:solidFill>
              </a:rPr>
              <a:t>хотіли</a:t>
            </a:r>
            <a:r>
              <a:rPr lang="ru-RU" sz="1400" b="1" dirty="0">
                <a:solidFill>
                  <a:srgbClr val="202F6A"/>
                </a:solidFill>
              </a:rPr>
              <a:t> </a:t>
            </a:r>
            <a:r>
              <a:rPr lang="ru-RU" sz="1400" b="1" dirty="0" err="1">
                <a:solidFill>
                  <a:srgbClr val="202F6A"/>
                </a:solidFill>
              </a:rPr>
              <a:t>змінити</a:t>
            </a:r>
            <a:r>
              <a:rPr lang="ru-RU" sz="1400" b="1" dirty="0">
                <a:solidFill>
                  <a:srgbClr val="202F6A"/>
                </a:solidFill>
              </a:rPr>
              <a:t> в </a:t>
            </a:r>
            <a:r>
              <a:rPr lang="ru-RU" sz="1400" b="1" dirty="0" err="1">
                <a:solidFill>
                  <a:srgbClr val="202F6A"/>
                </a:solidFill>
              </a:rPr>
              <a:t>аспекті</a:t>
            </a:r>
            <a:r>
              <a:rPr lang="ru-RU" sz="1400" b="1" dirty="0">
                <a:solidFill>
                  <a:srgbClr val="202F6A"/>
                </a:solidFill>
              </a:rPr>
              <a:t> </a:t>
            </a:r>
            <a:r>
              <a:rPr lang="ru-RU" sz="1400" b="1" dirty="0" err="1">
                <a:solidFill>
                  <a:srgbClr val="202F6A"/>
                </a:solidFill>
              </a:rPr>
              <a:t>організації</a:t>
            </a:r>
            <a:r>
              <a:rPr lang="ru-RU" sz="1400" b="1" dirty="0">
                <a:solidFill>
                  <a:srgbClr val="202F6A"/>
                </a:solidFill>
              </a:rPr>
              <a:t> </a:t>
            </a:r>
            <a:r>
              <a:rPr lang="ru-RU" sz="1400" b="1" dirty="0" err="1">
                <a:solidFill>
                  <a:srgbClr val="202F6A"/>
                </a:solidFill>
              </a:rPr>
              <a:t>наукової</a:t>
            </a:r>
            <a:r>
              <a:rPr lang="ru-RU" sz="1400" b="1" dirty="0">
                <a:solidFill>
                  <a:srgbClr val="202F6A"/>
                </a:solidFill>
              </a:rPr>
              <a:t> </a:t>
            </a:r>
            <a:r>
              <a:rPr lang="ru-RU" sz="1400" b="1" dirty="0" err="1">
                <a:solidFill>
                  <a:srgbClr val="202F6A"/>
                </a:solidFill>
              </a:rPr>
              <a:t>роботи</a:t>
            </a:r>
            <a:r>
              <a:rPr lang="ru-RU" sz="1400" b="1" dirty="0">
                <a:solidFill>
                  <a:srgbClr val="202F6A"/>
                </a:solidFill>
              </a:rPr>
              <a:t> в </a:t>
            </a:r>
            <a:r>
              <a:rPr lang="ru-RU" sz="1400" b="1" dirty="0" err="1">
                <a:solidFill>
                  <a:srgbClr val="202F6A"/>
                </a:solidFill>
              </a:rPr>
              <a:t>університеті</a:t>
            </a:r>
            <a:r>
              <a:rPr lang="ru-RU" sz="1400" b="1" dirty="0">
                <a:solidFill>
                  <a:srgbClr val="202F6A"/>
                </a:solidFill>
              </a:rPr>
              <a:t>?</a:t>
            </a:r>
            <a:endParaRPr lang="uk-UA" sz="1400" b="1" dirty="0">
              <a:solidFill>
                <a:srgbClr val="202F6A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038796"/>
              </p:ext>
            </p:extLst>
          </p:nvPr>
        </p:nvGraphicFramePr>
        <p:xfrm>
          <a:off x="899592" y="560306"/>
          <a:ext cx="7632848" cy="6115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32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9022"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1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Узагальнені відповіді респондентів: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Зменшити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навантаження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,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щоб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можна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було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займатися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наукою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Вивести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це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окремим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навантаженням</a:t>
                      </a:r>
                      <a:endParaRPr lang="ru-RU" sz="950" noProof="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Поки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активно не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займаюсь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науковою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роботою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тому не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можу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оцінити</a:t>
                      </a:r>
                      <a:endParaRPr lang="ru-RU" sz="950" noProof="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Фінансову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підтримку</a:t>
                      </a:r>
                      <a:endParaRPr lang="ru-RU" sz="950" noProof="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Збільшити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кількість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журналів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НМБД </a:t>
                      </a:r>
                      <a:r>
                        <a:rPr lang="en-US" sz="950" noProof="0" dirty="0">
                          <a:effectLst/>
                          <a:latin typeface="+mn-lt"/>
                          <a:ea typeface="Times New Roman"/>
                        </a:rPr>
                        <a:t>Scopus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Важко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відповісти</a:t>
                      </a:r>
                      <a:endParaRPr lang="ru-RU" sz="950" noProof="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Розібратися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що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є наукою, а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що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псевдонаукою</a:t>
                      </a:r>
                      <a:endParaRPr lang="ru-RU" sz="95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193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Збільшити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час на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наукову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роботу за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рахунок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зменшення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бюрократії</a:t>
                      </a:r>
                      <a:endParaRPr lang="ru-RU" sz="950" noProof="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Матеріальна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компенсація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(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заохочення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) за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статті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з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міжнародним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індексом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цитування</a:t>
                      </a:r>
                      <a:endParaRPr lang="ru-RU" sz="950" noProof="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Розмноження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практику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викладання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та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наукову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діяльність</a:t>
                      </a:r>
                      <a:endParaRPr lang="ru-RU" sz="950" noProof="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все добре</a:t>
                      </a: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Науковою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роботою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НПП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мають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займатися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за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бажанням</a:t>
                      </a:r>
                      <a:endParaRPr lang="ru-RU" sz="950" noProof="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Оснащеність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лабораторій</a:t>
                      </a:r>
                      <a:endParaRPr lang="ru-RU" sz="950" noProof="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Важко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сказати</a:t>
                      </a:r>
                      <a:endParaRPr lang="ru-RU" sz="950" noProof="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Осучаснити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лабораторну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базу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матеріально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і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віртуальними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лабораторіями</a:t>
                      </a:r>
                      <a:endParaRPr lang="ru-RU" sz="950" noProof="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Підводити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щорічно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рейтинг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викладачів</a:t>
                      </a:r>
                      <a:endParaRPr lang="ru-RU" sz="950" noProof="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Я про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наукові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лабораторії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в КАІ знаю мало,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власні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дослідження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здійснюю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на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базі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іншого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університету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. Але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хотіла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б,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що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КАІ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втілив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принцип платформ (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якомога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краще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оснащених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лабораторій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певного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напрямку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(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інжиніринг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,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електроніка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,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біомед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,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наноматеріали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тощо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) для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спільного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користування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з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спеціально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навченим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персоналом, оплату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роботи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та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витратні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матеріали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досліджень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у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яких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можна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було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включати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у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бюджети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грантових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заявок).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8418502"/>
                  </a:ext>
                </a:extLst>
              </a:tr>
              <a:tr h="228855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Потрібно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пропонувати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науковцям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більше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стипендіальних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та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подібних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програм</a:t>
                      </a:r>
                      <a:endParaRPr lang="ru-RU" sz="950" noProof="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Матеріально-технічне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забезпечення</a:t>
                      </a:r>
                      <a:endParaRPr lang="ru-RU" sz="950" noProof="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Оснащення</a:t>
                      </a:r>
                      <a:endParaRPr lang="ru-RU" sz="950" noProof="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Наукова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робота в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університеті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організована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на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належному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рівні</a:t>
                      </a:r>
                      <a:endParaRPr lang="ru-RU" sz="950" noProof="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щоб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було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менше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паперової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роботи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і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більше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часу для науки</a:t>
                      </a: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Подальший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розвиток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наукової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співпраці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з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закордонними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університетами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062128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Розділення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ролей. НДЧ повинен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шукати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та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встановлювати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зв'язки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з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замовниками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і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формувати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команди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,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забезпечувати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фінансування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.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Науковці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-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безпосередньо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виконувати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роботи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. Зараз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пошук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на плечах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наковців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. НДЧ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забезпечує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формальні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функції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(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урахування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робіт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,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бухгалтерська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складова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,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органівзація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держзамовлення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).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Всі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,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хто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мав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хист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до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пошуку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замовників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і грошей, давно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пішли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в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комерцію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, де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зп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набагато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вище</a:t>
                      </a:r>
                      <a:endParaRPr lang="ru-RU" sz="950" noProof="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Університет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це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не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наукова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установа</a:t>
                      </a:r>
                      <a:endParaRPr lang="ru-RU" sz="950" noProof="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Практична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спрямованість</a:t>
                      </a:r>
                      <a:endParaRPr lang="ru-RU" sz="950" noProof="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Надати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матеріально-технічну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базу для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наукової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рботи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.</a:t>
                      </a: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Ставлення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до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науковців</a:t>
                      </a:r>
                      <a:endParaRPr lang="ru-RU" sz="95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141456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50" noProof="0" dirty="0">
                          <a:effectLst/>
                          <a:latin typeface="+mn-lt"/>
                          <a:ea typeface="Times New Roman"/>
                        </a:rPr>
                        <a:t>Залучення студентів до наукової роботи</a:t>
                      </a: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50" noProof="0" dirty="0">
                          <a:effectLst/>
                          <a:latin typeface="+mn-lt"/>
                          <a:ea typeface="Times New Roman"/>
                        </a:rPr>
                        <a:t>Відсутність компенсації витрат на публікацію </a:t>
                      </a:r>
                      <a:r>
                        <a:rPr lang="uk-UA" sz="950" noProof="0" dirty="0" err="1">
                          <a:effectLst/>
                          <a:latin typeface="+mn-lt"/>
                          <a:ea typeface="Times New Roman"/>
                        </a:rPr>
                        <a:t>статтей</a:t>
                      </a:r>
                      <a:r>
                        <a:rPr lang="uk-UA" sz="950" noProof="0" dirty="0">
                          <a:effectLst/>
                          <a:latin typeface="+mn-lt"/>
                          <a:ea typeface="Times New Roman"/>
                        </a:rPr>
                        <a:t> у </a:t>
                      </a:r>
                      <a:r>
                        <a:rPr lang="uk-UA" sz="950" noProof="0" dirty="0" err="1">
                          <a:effectLst/>
                          <a:latin typeface="+mn-lt"/>
                          <a:ea typeface="Times New Roman"/>
                        </a:rPr>
                        <a:t>наукометричних</a:t>
                      </a:r>
                      <a:r>
                        <a:rPr lang="uk-UA" sz="950" noProof="0" dirty="0">
                          <a:effectLst/>
                          <a:latin typeface="+mn-lt"/>
                          <a:ea typeface="Times New Roman"/>
                        </a:rPr>
                        <a:t> виданнях потребує відновлення. Зменшення годин навантаження НПП для вивільнення часу на наукову роботу.</a:t>
                      </a: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50" noProof="0" dirty="0">
                          <a:effectLst/>
                          <a:latin typeface="+mn-lt"/>
                          <a:ea typeface="Times New Roman"/>
                        </a:rPr>
                        <a:t>Хотілося б щоб у нас в університеті </a:t>
                      </a:r>
                      <a:r>
                        <a:rPr lang="uk-UA" sz="950" noProof="0" dirty="0" err="1">
                          <a:effectLst/>
                          <a:latin typeface="+mn-lt"/>
                          <a:ea typeface="Times New Roman"/>
                        </a:rPr>
                        <a:t>компенсовували</a:t>
                      </a:r>
                      <a:r>
                        <a:rPr lang="uk-UA" sz="950" noProof="0" dirty="0">
                          <a:effectLst/>
                          <a:latin typeface="+mn-lt"/>
                          <a:ea typeface="Times New Roman"/>
                        </a:rPr>
                        <a:t> витрати на публікацію статей у </a:t>
                      </a:r>
                      <a:r>
                        <a:rPr lang="en-US" sz="950" noProof="0" dirty="0" err="1">
                          <a:effectLst/>
                          <a:latin typeface="+mn-lt"/>
                          <a:ea typeface="Times New Roman"/>
                        </a:rPr>
                        <a:t>WoS</a:t>
                      </a:r>
                      <a:r>
                        <a:rPr lang="en-US" sz="950" noProof="0" dirty="0">
                          <a:effectLst/>
                          <a:latin typeface="+mn-lt"/>
                          <a:ea typeface="Times New Roman"/>
                        </a:rPr>
                        <a:t> and Scopus.</a:t>
                      </a:r>
                      <a:endParaRPr lang="uk-UA" sz="95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600811"/>
                  </a:ext>
                </a:extLst>
              </a:tr>
              <a:tr h="141724">
                <a:tc>
                  <a:txBody>
                    <a:bodyPr/>
                    <a:lstStyle/>
                    <a:p>
                      <a:pPr marL="0" algn="l" defTabSz="3429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Надати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академічну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свободу,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підтримувати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та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заохочувати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займатися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наукою,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враховуючи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невелику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зарплату ,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публікація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статей і тез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дороговартисне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задоволення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навіть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в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наукових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виданнях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КАІ.</a:t>
                      </a:r>
                    </a:p>
                    <a:p>
                      <a:pPr marL="0" algn="l" defTabSz="342900" rtl="0" eaLnBrk="1" latinLnBrk="0" hangingPunct="1">
                        <a:spcAft>
                          <a:spcPts val="0"/>
                        </a:spcAft>
                      </a:pPr>
                      <a:endParaRPr lang="uk-UA" sz="950" b="1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72451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29995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Внутрішня</a:t>
            </a:r>
            <a:r>
              <a:rPr lang="ru-RU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система </a:t>
            </a:r>
            <a:r>
              <a:rPr lang="ru-RU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забезпечення</a:t>
            </a:r>
            <a:r>
              <a:rPr lang="ru-RU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якості</a:t>
            </a:r>
            <a:r>
              <a:rPr lang="ru-RU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освіти</a:t>
            </a:r>
            <a:endParaRPr lang="ru-RU" b="1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4644008" y="1268762"/>
            <a:ext cx="15838" cy="223224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001084" y="3645024"/>
            <a:ext cx="792088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76056" y="781915"/>
            <a:ext cx="3693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Чи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доступні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і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зрозумілі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Вам правила й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процедури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розробки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і перегляду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освітніх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програм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та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навчальних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планів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?</a:t>
            </a:r>
            <a:endParaRPr lang="ru-RU" sz="9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755844374"/>
              </p:ext>
            </p:extLst>
          </p:nvPr>
        </p:nvGraphicFramePr>
        <p:xfrm>
          <a:off x="4989532" y="1060705"/>
          <a:ext cx="4045778" cy="258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50119" y="3861048"/>
            <a:ext cx="3693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Чи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проводяться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в КАІ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опитування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здобувачів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та НПП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щодо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якості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освітніх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програм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?</a:t>
            </a:r>
            <a:endParaRPr lang="ru-RU" sz="9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797585344"/>
              </p:ext>
            </p:extLst>
          </p:nvPr>
        </p:nvGraphicFramePr>
        <p:xfrm>
          <a:off x="863595" y="4139838"/>
          <a:ext cx="4045778" cy="258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114063" y="3861048"/>
            <a:ext cx="3693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Чи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вносять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у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освітні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програми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та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навчальні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плани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зміни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за результатами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опитувань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щодо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якості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освітніх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програм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?</a:t>
            </a:r>
            <a:endParaRPr lang="ru-RU" sz="9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4253352889"/>
              </p:ext>
            </p:extLst>
          </p:nvPr>
        </p:nvGraphicFramePr>
        <p:xfrm>
          <a:off x="5027539" y="4139838"/>
          <a:ext cx="4045778" cy="258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Прямая соединительная линия 19"/>
          <p:cNvCxnSpPr/>
          <p:nvPr/>
        </p:nvCxnSpPr>
        <p:spPr>
          <a:xfrm flipH="1" flipV="1">
            <a:off x="4659846" y="4005064"/>
            <a:ext cx="15838" cy="223224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80737" y="789006"/>
            <a:ext cx="3693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Чи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доступні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і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зрозумілі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Вам правила й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процедури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,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що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регулюють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права та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обов'язки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всіх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учасників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освітнього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процесу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?</a:t>
            </a:r>
            <a:endParaRPr lang="ru-RU" sz="9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565807588"/>
              </p:ext>
            </p:extLst>
          </p:nvPr>
        </p:nvGraphicFramePr>
        <p:xfrm>
          <a:off x="894213" y="1067796"/>
          <a:ext cx="4045778" cy="258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916989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29995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Внутрішня</a:t>
            </a:r>
            <a:r>
              <a:rPr lang="ru-RU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система </a:t>
            </a:r>
            <a:r>
              <a:rPr lang="ru-RU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забезпечення</a:t>
            </a:r>
            <a:r>
              <a:rPr lang="ru-RU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якості</a:t>
            </a:r>
            <a:r>
              <a:rPr lang="ru-RU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освіти</a:t>
            </a:r>
            <a:endParaRPr lang="ru-RU" b="1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001084" y="3645024"/>
            <a:ext cx="792088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50119" y="3861048"/>
            <a:ext cx="3693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Як часто Ви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оновлюєте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зміст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своїх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робочих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навчальних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програм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дисциплін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,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які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забезпечуєте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?</a:t>
            </a:r>
            <a:endParaRPr lang="ru-RU" sz="9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736184343"/>
              </p:ext>
            </p:extLst>
          </p:nvPr>
        </p:nvGraphicFramePr>
        <p:xfrm>
          <a:off x="863595" y="4139838"/>
          <a:ext cx="4045778" cy="258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114063" y="3861048"/>
            <a:ext cx="3693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Чи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берете Ви участь в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перегляді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освітніх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програм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та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навчальних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планів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, до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реалізації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яких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долучені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? </a:t>
            </a:r>
            <a:endParaRPr lang="ru-RU" sz="9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619644512"/>
              </p:ext>
            </p:extLst>
          </p:nvPr>
        </p:nvGraphicFramePr>
        <p:xfrm>
          <a:off x="5027539" y="4139838"/>
          <a:ext cx="4045778" cy="258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0" name="Прямая соединительная линия 19"/>
          <p:cNvCxnSpPr/>
          <p:nvPr/>
        </p:nvCxnSpPr>
        <p:spPr>
          <a:xfrm flipH="1" flipV="1">
            <a:off x="4659846" y="4005064"/>
            <a:ext cx="15838" cy="223224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24480" y="857948"/>
            <a:ext cx="7857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Хто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бере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участь у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обговореннях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і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прийнятті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рішень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щодо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внесення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змін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в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освітні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програми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та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навчальні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плани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? </a:t>
            </a:r>
            <a:endParaRPr lang="ru-RU" sz="9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4094101218"/>
              </p:ext>
            </p:extLst>
          </p:nvPr>
        </p:nvGraphicFramePr>
        <p:xfrm>
          <a:off x="31715" y="1220780"/>
          <a:ext cx="8807952" cy="2640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527311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15288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Внутрішня</a:t>
            </a:r>
            <a:r>
              <a:rPr lang="ru-RU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система </a:t>
            </a:r>
            <a:r>
              <a:rPr lang="ru-RU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забезпечення</a:t>
            </a:r>
            <a:r>
              <a:rPr lang="ru-RU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якості</a:t>
            </a:r>
            <a:r>
              <a:rPr lang="ru-RU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освіти</a:t>
            </a:r>
            <a:endParaRPr lang="ru-RU" b="1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677640" y="3212976"/>
            <a:ext cx="792088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56563" y="624065"/>
            <a:ext cx="3693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Наскільки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часто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здійснюється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такий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перегляд?</a:t>
            </a:r>
            <a:endParaRPr lang="ru-RU" sz="9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67938107"/>
              </p:ext>
            </p:extLst>
          </p:nvPr>
        </p:nvGraphicFramePr>
        <p:xfrm>
          <a:off x="584250" y="904232"/>
          <a:ext cx="4219612" cy="258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5" name="Прямая соединительная линия 14"/>
          <p:cNvCxnSpPr/>
          <p:nvPr/>
        </p:nvCxnSpPr>
        <p:spPr>
          <a:xfrm flipH="1" flipV="1">
            <a:off x="4788024" y="820608"/>
            <a:ext cx="15838" cy="223224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79879" y="3217859"/>
            <a:ext cx="8316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Вкажіть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, будь ласка,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наскільки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твердження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відповідають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чи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не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відповідають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вашій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роботі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: </a:t>
            </a:r>
            <a:b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</a:b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Я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намагаюсь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постійно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підвищувати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кваліфікацію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та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проходжу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стажування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за тематикою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моїх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дисциплін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?</a:t>
            </a: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2629292953"/>
              </p:ext>
            </p:extLst>
          </p:nvPr>
        </p:nvGraphicFramePr>
        <p:xfrm>
          <a:off x="-187002" y="3650599"/>
          <a:ext cx="927429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795943" y="551399"/>
            <a:ext cx="3592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 u="sng">
                <a:solidFill>
                  <a:srgbClr val="101322">
                    <a:lumMod val="65000"/>
                    <a:lumOff val="35000"/>
                  </a:srgbClr>
                </a:solidFill>
              </a:defRPr>
            </a:lvl1pPr>
          </a:lstStyle>
          <a:p>
            <a:r>
              <a:rPr lang="ru-RU" dirty="0" err="1"/>
              <a:t>Скільки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стажування</a:t>
            </a:r>
            <a:r>
              <a:rPr lang="ru-RU" dirty="0"/>
              <a:t>,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кваліфікації</a:t>
            </a:r>
            <a:r>
              <a:rPr lang="ru-RU" dirty="0"/>
              <a:t>, </a:t>
            </a:r>
            <a:r>
              <a:rPr lang="ru-RU" dirty="0" err="1"/>
              <a:t>освітніх</a:t>
            </a:r>
            <a:r>
              <a:rPr lang="ru-RU" dirty="0"/>
              <a:t> </a:t>
            </a:r>
            <a:r>
              <a:rPr lang="ru-RU" dirty="0" err="1"/>
              <a:t>курсів</a:t>
            </a:r>
            <a:r>
              <a:rPr lang="ru-RU" dirty="0"/>
              <a:t> Ви </a:t>
            </a:r>
            <a:r>
              <a:rPr lang="ru-RU" dirty="0" err="1"/>
              <a:t>пройшли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поточного </a:t>
            </a:r>
            <a:r>
              <a:rPr lang="ru-RU" dirty="0" err="1"/>
              <a:t>навчального</a:t>
            </a:r>
            <a:r>
              <a:rPr lang="ru-RU" dirty="0"/>
              <a:t> року?</a:t>
            </a: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2730947444"/>
              </p:ext>
            </p:extLst>
          </p:nvPr>
        </p:nvGraphicFramePr>
        <p:xfrm>
          <a:off x="5052830" y="830189"/>
          <a:ext cx="4045778" cy="258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001688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7607" y="46738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Ситуація в університеті</a:t>
            </a:r>
            <a:endParaRPr lang="ru-RU" b="1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692628996"/>
              </p:ext>
            </p:extLst>
          </p:nvPr>
        </p:nvGraphicFramePr>
        <p:xfrm>
          <a:off x="839103" y="1728619"/>
          <a:ext cx="3683951" cy="2124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83568" y="85737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Оцініть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якість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реалізації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формування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індивідуальної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освітньої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траєкторії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здобувачів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на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Вашій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освітній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програмі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. за 5-бальною шкалою, де 1 -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низька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, а 5 –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висока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.</a:t>
            </a:r>
            <a:endParaRPr lang="ru-RU" sz="9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35979496"/>
              </p:ext>
            </p:extLst>
          </p:nvPr>
        </p:nvGraphicFramePr>
        <p:xfrm>
          <a:off x="5015567" y="1744509"/>
          <a:ext cx="3683951" cy="2108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71041" y="860351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Оцініть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рівень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толерантності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університетського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середовища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,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ефективність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заходів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щодо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недопущення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різних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форм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домагань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та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дискримінації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за 5-бальною шкалою, де 1 -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низькі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рівень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та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ефективність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заходів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, а 5 -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високі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рівень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та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ефективність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заходів</a:t>
            </a:r>
            <a:endParaRPr lang="ru-RU" sz="9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4765415" y="980728"/>
            <a:ext cx="0" cy="26642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705464290"/>
              </p:ext>
            </p:extLst>
          </p:nvPr>
        </p:nvGraphicFramePr>
        <p:xfrm>
          <a:off x="3004724" y="4622852"/>
          <a:ext cx="3683951" cy="2124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771800" y="4228138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Оцініть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ефективність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заходів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щодо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недопущення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корупції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в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Університеті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за 5-бальною шкалою, де 1 -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низька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ефективність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, а 5 -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висока</a:t>
            </a:r>
            <a:endParaRPr lang="ru-RU" sz="9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972235" y="3989459"/>
            <a:ext cx="792088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5774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6061"/>
            <a:ext cx="7344816" cy="360040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 err="1">
                <a:solidFill>
                  <a:srgbClr val="202F6A"/>
                </a:solidFill>
              </a:rPr>
              <a:t>Ваші</a:t>
            </a:r>
            <a:r>
              <a:rPr lang="ru-RU" sz="1400" b="1" dirty="0">
                <a:solidFill>
                  <a:srgbClr val="202F6A"/>
                </a:solidFill>
              </a:rPr>
              <a:t> </a:t>
            </a:r>
            <a:r>
              <a:rPr lang="ru-RU" sz="1400" b="1" dirty="0" err="1">
                <a:solidFill>
                  <a:srgbClr val="202F6A"/>
                </a:solidFill>
              </a:rPr>
              <a:t>пропозиції</a:t>
            </a:r>
            <a:r>
              <a:rPr lang="ru-RU" sz="1400" b="1" dirty="0">
                <a:solidFill>
                  <a:srgbClr val="202F6A"/>
                </a:solidFill>
              </a:rPr>
              <a:t> </a:t>
            </a:r>
            <a:r>
              <a:rPr lang="ru-RU" sz="1400" b="1" dirty="0" err="1">
                <a:solidFill>
                  <a:srgbClr val="202F6A"/>
                </a:solidFill>
              </a:rPr>
              <a:t>щодо</a:t>
            </a:r>
            <a:r>
              <a:rPr lang="ru-RU" sz="1400" b="1" dirty="0">
                <a:solidFill>
                  <a:srgbClr val="202F6A"/>
                </a:solidFill>
              </a:rPr>
              <a:t> </a:t>
            </a:r>
            <a:r>
              <a:rPr lang="ru-RU" sz="1400" b="1" dirty="0" err="1">
                <a:solidFill>
                  <a:srgbClr val="202F6A"/>
                </a:solidFill>
              </a:rPr>
              <a:t>покращення</a:t>
            </a:r>
            <a:r>
              <a:rPr lang="ru-RU" sz="1400" b="1" dirty="0">
                <a:solidFill>
                  <a:srgbClr val="202F6A"/>
                </a:solidFill>
              </a:rPr>
              <a:t> </a:t>
            </a:r>
            <a:r>
              <a:rPr lang="ru-RU" sz="1400" b="1" dirty="0" err="1">
                <a:solidFill>
                  <a:srgbClr val="202F6A"/>
                </a:solidFill>
              </a:rPr>
              <a:t>внутрішньої</a:t>
            </a:r>
            <a:r>
              <a:rPr lang="ru-RU" sz="1400" b="1" dirty="0">
                <a:solidFill>
                  <a:srgbClr val="202F6A"/>
                </a:solidFill>
              </a:rPr>
              <a:t> </a:t>
            </a:r>
            <a:r>
              <a:rPr lang="ru-RU" sz="1400" b="1" dirty="0" err="1">
                <a:solidFill>
                  <a:srgbClr val="202F6A"/>
                </a:solidFill>
              </a:rPr>
              <a:t>системи</a:t>
            </a:r>
            <a:r>
              <a:rPr lang="ru-RU" sz="1400" b="1" dirty="0">
                <a:solidFill>
                  <a:srgbClr val="202F6A"/>
                </a:solidFill>
              </a:rPr>
              <a:t> </a:t>
            </a:r>
            <a:r>
              <a:rPr lang="ru-RU" sz="1400" b="1" dirty="0" err="1">
                <a:solidFill>
                  <a:srgbClr val="202F6A"/>
                </a:solidFill>
              </a:rPr>
              <a:t>забезпечення</a:t>
            </a:r>
            <a:r>
              <a:rPr lang="ru-RU" sz="1400" b="1" dirty="0">
                <a:solidFill>
                  <a:srgbClr val="202F6A"/>
                </a:solidFill>
              </a:rPr>
              <a:t> </a:t>
            </a:r>
            <a:r>
              <a:rPr lang="ru-RU" sz="1400" b="1" dirty="0" err="1">
                <a:solidFill>
                  <a:srgbClr val="202F6A"/>
                </a:solidFill>
              </a:rPr>
              <a:t>якості</a:t>
            </a:r>
            <a:r>
              <a:rPr lang="ru-RU" sz="1400" b="1" dirty="0">
                <a:solidFill>
                  <a:srgbClr val="202F6A"/>
                </a:solidFill>
              </a:rPr>
              <a:t> </a:t>
            </a:r>
            <a:r>
              <a:rPr lang="ru-RU" sz="1400" b="1" dirty="0" err="1">
                <a:solidFill>
                  <a:srgbClr val="202F6A"/>
                </a:solidFill>
              </a:rPr>
              <a:t>освіти</a:t>
            </a:r>
            <a:endParaRPr lang="uk-UA" sz="1400" b="1" dirty="0">
              <a:solidFill>
                <a:srgbClr val="202F6A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44519988"/>
              </p:ext>
            </p:extLst>
          </p:nvPr>
        </p:nvGraphicFramePr>
        <p:xfrm>
          <a:off x="683568" y="1988840"/>
          <a:ext cx="813690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533879"/>
              </p:ext>
            </p:extLst>
          </p:nvPr>
        </p:nvGraphicFramePr>
        <p:xfrm>
          <a:off x="899592" y="548680"/>
          <a:ext cx="7632848" cy="60714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32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9022"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1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Узагальнені відповіді респондентів: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311">
                <a:tc>
                  <a:txBody>
                    <a:bodyPr/>
                    <a:lstStyle/>
                    <a:p>
                      <a:pPr rtl="0" fontAlgn="ctr"/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Нема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пропозицій</a:t>
                      </a:r>
                      <a:r>
                        <a:rPr lang="en-US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95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19050" marB="190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193">
                <a:tc>
                  <a:txBody>
                    <a:bodyPr/>
                    <a:lstStyle/>
                    <a:p>
                      <a:pPr rtl="0" fontAlgn="ctr"/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Узгодити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координацію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відділів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зменшити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кількість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звітів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0" marR="76200" marT="19050" marB="19050" anchor="ctr"/>
                </a:tc>
                <a:extLst>
                  <a:ext uri="{0D108BD9-81ED-4DB2-BD59-A6C34878D82A}">
                    <a16:rowId xmlns:a16="http://schemas.microsoft.com/office/drawing/2014/main" val="1208418502"/>
                  </a:ext>
                </a:extLst>
              </a:tr>
              <a:tr h="228855">
                <a:tc>
                  <a:txBody>
                    <a:bodyPr/>
                    <a:lstStyle/>
                    <a:p>
                      <a:pPr rtl="0" fontAlgn="ctr"/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Розвиток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 та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підтримка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англомовного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 проекту</a:t>
                      </a:r>
                    </a:p>
                  </a:txBody>
                  <a:tcPr marL="76200" marR="76200" marT="19050" marB="19050" anchor="ctr"/>
                </a:tc>
                <a:extLst>
                  <a:ext uri="{0D108BD9-81ED-4DB2-BD59-A6C34878D82A}">
                    <a16:rowId xmlns:a16="http://schemas.microsoft.com/office/drawing/2014/main" val="118062128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rtl="0" fontAlgn="ctr"/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Регулярні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всеохопні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опитування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студентів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 про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ОПта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окремі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дисципліни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,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реальне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врахування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цього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зворотного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зв'язку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.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Взаємооцінка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дисциплін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викладачами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 в межах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кафедри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/факультету</a:t>
                      </a:r>
                    </a:p>
                  </a:txBody>
                  <a:tcPr marL="76200" marR="76200" marT="19050" marB="19050" anchor="ctr"/>
                </a:tc>
                <a:extLst>
                  <a:ext uri="{0D108BD9-81ED-4DB2-BD59-A6C34878D82A}">
                    <a16:rowId xmlns:a16="http://schemas.microsoft.com/office/drawing/2014/main" val="260141456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rtl="0" fontAlgn="ctr"/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Краща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матеріально-технічна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 база</a:t>
                      </a:r>
                      <a:r>
                        <a:rPr lang="en-US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.</a:t>
                      </a:r>
                      <a:endParaRPr lang="ru-RU" sz="950" b="1" kern="1200" dirty="0">
                        <a:solidFill>
                          <a:schemeClr val="lt1"/>
                        </a:solidFill>
                        <a:effectLst/>
                        <a:latin typeface="+mn-lt"/>
                        <a:cs typeface="+mn-cs"/>
                      </a:endParaRPr>
                    </a:p>
                  </a:txBody>
                  <a:tcPr marL="76200" marR="76200" marT="19050" marB="19050" anchor="ctr"/>
                </a:tc>
                <a:extLst>
                  <a:ext uri="{0D108BD9-81ED-4DB2-BD59-A6C34878D82A}">
                    <a16:rowId xmlns:a16="http://schemas.microsoft.com/office/drawing/2014/main" val="428600811"/>
                  </a:ext>
                </a:extLst>
              </a:tr>
              <a:tr h="141724">
                <a:tc>
                  <a:txBody>
                    <a:bodyPr/>
                    <a:lstStyle/>
                    <a:p>
                      <a:pPr rtl="0" fontAlgn="ctr"/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Популяризація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системи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серед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 НПП</a:t>
                      </a:r>
                    </a:p>
                  </a:txBody>
                  <a:tcPr marL="76200" marR="76200" marT="19050" marB="190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260">
                <a:tc>
                  <a:txBody>
                    <a:bodyPr/>
                    <a:lstStyle/>
                    <a:p>
                      <a:pPr rtl="0" fontAlgn="ctr"/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Підняти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заробітну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 плату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викладачам</a:t>
                      </a:r>
                      <a:endParaRPr lang="ru-RU" sz="950" b="1" kern="1200" dirty="0">
                        <a:solidFill>
                          <a:schemeClr val="lt1"/>
                        </a:solidFill>
                        <a:effectLst/>
                        <a:latin typeface="+mn-lt"/>
                        <a:cs typeface="+mn-cs"/>
                      </a:endParaRPr>
                    </a:p>
                  </a:txBody>
                  <a:tcPr marL="76200" marR="76200" marT="19050" marB="1905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496">
                <a:tc>
                  <a:txBody>
                    <a:bodyPr/>
                    <a:lstStyle/>
                    <a:p>
                      <a:pPr rtl="0" fontAlgn="ctr"/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Прозоре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фінансування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розподілення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коштів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, право факультету на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вільне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розпорядження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заробленими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 коштами та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витрати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їх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 на потреби факультету,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зменшення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бюрократії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 та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корупції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,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зміцнення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матеріально-технічної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бази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.</a:t>
                      </a:r>
                    </a:p>
                  </a:txBody>
                  <a:tcPr marL="76200" marR="76200" marT="19050" marB="1905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282">
                <a:tc>
                  <a:txBody>
                    <a:bodyPr/>
                    <a:lstStyle/>
                    <a:p>
                      <a:pPr rtl="0" fontAlgn="ctr"/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Переглянути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посадові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оклади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6200" marR="76200" marT="19050" marB="190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49">
                <a:tc>
                  <a:txBody>
                    <a:bodyPr/>
                    <a:lstStyle/>
                    <a:p>
                      <a:pPr rtl="0" fontAlgn="ctr"/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Зменшення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заповнення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різних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форм,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які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змінюються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кожного року</a:t>
                      </a:r>
                    </a:p>
                  </a:txBody>
                  <a:tcPr marL="76200" marR="76200" marT="19050" marB="190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Підвищення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статусу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викладачів</a:t>
                      </a:r>
                      <a:r>
                        <a:rPr lang="en-US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950" b="1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5383">
                <a:tc>
                  <a:txBody>
                    <a:bodyPr/>
                    <a:lstStyle/>
                    <a:p>
                      <a:pPr marL="0" algn="l" defTabSz="342900" rtl="0" eaLnBrk="1" fontAlgn="ctr" latinLnBrk="0" hangingPunct="1"/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Менше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перевірок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звітів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більше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можливостей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для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нормальної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роботи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викладачів</a:t>
                      </a:r>
                      <a:r>
                        <a:rPr lang="en-US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6200" marR="76200" marT="19050" marB="1905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7866">
                <a:tc>
                  <a:txBody>
                    <a:bodyPr/>
                    <a:lstStyle/>
                    <a:p>
                      <a:pPr marL="0" algn="l" defTabSz="342900" rtl="0" eaLnBrk="1" fontAlgn="ctr" latinLnBrk="0" hangingPunct="1"/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Адаптація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сучасні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вимоги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прибрати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зайві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звіти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інформація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яких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дублюється</a:t>
                      </a:r>
                      <a:r>
                        <a:rPr lang="en-US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95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19050" marB="1905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marL="0" algn="l" defTabSz="342900" rtl="0" eaLnBrk="1" fontAlgn="ctr" latinLnBrk="0" hangingPunct="1"/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Важко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відповісти</a:t>
                      </a:r>
                      <a:r>
                        <a:rPr lang="en-US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Надави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більше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можливості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для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розвитку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більш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прозрого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освітного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процесу</a:t>
                      </a:r>
                      <a:r>
                        <a:rPr lang="en-US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95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19050" marB="1905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5824">
                <a:tc>
                  <a:txBody>
                    <a:bodyPr/>
                    <a:lstStyle/>
                    <a:p>
                      <a:pPr marL="0" algn="l" defTabSz="342900" rtl="0" eaLnBrk="1" fontAlgn="ctr" latinLnBrk="0" hangingPunct="1"/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Обʼєднати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показники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які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вносяться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щорічний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рейтинг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щодо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підвищення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кваліфікації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міжнародної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діяльності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тощо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показниками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кадрового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забезпечення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системі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“</a:t>
                      </a:r>
                      <a:r>
                        <a:rPr lang="en-US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 University” (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наразі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вони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вносяться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двічі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двох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різних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системах ). Також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всі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дипломи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атестати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сертифікати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надавалися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відділ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кадрів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тепер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повторно треба всю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цю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інформацію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вносити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систему ,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було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би добре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все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інтегрувати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0" marR="76200" marT="19050" marB="1905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8600">
                <a:tc>
                  <a:txBody>
                    <a:bodyPr/>
                    <a:lstStyle/>
                    <a:p>
                      <a:pPr marL="0" algn="l" defTabSz="342900" rtl="0" eaLnBrk="1" fontAlgn="ctr" latinLnBrk="0" hangingPunct="1"/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Прибрати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мільйон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перевірок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всього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підряд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Витратьте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кошти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хороші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зарплати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крутим педагогам, а не на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додаткових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адміністраторів</a:t>
                      </a:r>
                      <a:endParaRPr lang="ru-RU" sz="95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19050" marB="19050" anchor="ctr"/>
                </a:tc>
                <a:extLst>
                  <a:ext uri="{0D108BD9-81ED-4DB2-BD59-A6C34878D82A}">
                    <a16:rowId xmlns:a16="http://schemas.microsoft.com/office/drawing/2014/main" val="2356267030"/>
                  </a:ext>
                </a:extLst>
              </a:tr>
              <a:tr h="137072">
                <a:tc>
                  <a:txBody>
                    <a:bodyPr/>
                    <a:lstStyle/>
                    <a:p>
                      <a:pPr marL="0" algn="l" defTabSz="342900" rtl="0" eaLnBrk="1" fontAlgn="ctr" latinLnBrk="0" hangingPunct="1"/>
                      <a:r>
                        <a:rPr lang="en-US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тудент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повинен знати,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може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бути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відрахований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невиконання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навчальних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дисциплін</a:t>
                      </a:r>
                      <a:endParaRPr lang="ru-RU" sz="95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19050" marB="19050" anchor="ctr"/>
                </a:tc>
                <a:extLst>
                  <a:ext uri="{0D108BD9-81ED-4DB2-BD59-A6C34878D82A}">
                    <a16:rowId xmlns:a16="http://schemas.microsoft.com/office/drawing/2014/main" val="4284956712"/>
                  </a:ext>
                </a:extLst>
              </a:tr>
              <a:tr h="137072">
                <a:tc>
                  <a:txBody>
                    <a:bodyPr/>
                    <a:lstStyle/>
                    <a:p>
                      <a:pPr marL="0" algn="l" defTabSz="342900" rtl="0" eaLnBrk="1" fontAlgn="ctr" latinLnBrk="0" hangingPunct="1"/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Покращити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матеріально-технічне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забезпечення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навчальних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аудиторій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лабораторій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0" marR="76200" marT="19050" marB="1905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7072">
                <a:tc>
                  <a:txBody>
                    <a:bodyPr/>
                    <a:lstStyle/>
                    <a:p>
                      <a:pPr rtl="0" fontAlgn="ctr"/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Після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закінчення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війни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зараз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недоречно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вести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розмову</a:t>
                      </a:r>
                      <a:r>
                        <a:rPr lang="en-US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95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19050" marB="1905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ctr"/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Проведення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тренінгів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для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відповідальних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якості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структурних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підрозділів</a:t>
                      </a:r>
                      <a:endParaRPr lang="ru-RU" sz="95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19050" marB="1905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ctr"/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скарг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не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було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побажання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відсутні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все добре</a:t>
                      </a:r>
                    </a:p>
                  </a:txBody>
                  <a:tcPr marL="76200" marR="76200" marT="19050" marB="1905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ctr"/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Дозволити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студентам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обирати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дисципліни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інших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кафедр та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інших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факультетів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6200" marR="76200" marT="19050" marB="19050" anchor="ctr"/>
                </a:tc>
                <a:extLst>
                  <a:ext uri="{0D108BD9-81ED-4DB2-BD59-A6C34878D82A}">
                    <a16:rowId xmlns:a16="http://schemas.microsoft.com/office/drawing/2014/main" val="1278421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ctr"/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Зв'язок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виробництвом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,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можливість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цільової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підготовки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для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підприємств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0" marR="76200" marT="19050" marB="1905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ctr"/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Збільшити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особисту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відповідальність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викладачів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не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втручатися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не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тиснути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викладачів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щоб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поставили в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кінці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семестру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трієчку</a:t>
                      </a:r>
                      <a:endParaRPr lang="ru-RU" sz="95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19050" marB="19050" anchor="ctr"/>
                </a:tc>
                <a:extLst>
                  <a:ext uri="{0D108BD9-81ED-4DB2-BD59-A6C34878D82A}">
                    <a16:rowId xmlns:a16="http://schemas.microsoft.com/office/drawing/2014/main" val="35637212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ctr"/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Жодних</a:t>
                      </a:r>
                      <a:r>
                        <a:rPr lang="en-US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95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19050" marB="19050" anchor="ctr"/>
                </a:tc>
                <a:extLst>
                  <a:ext uri="{0D108BD9-81ED-4DB2-BD59-A6C34878D82A}">
                    <a16:rowId xmlns:a16="http://schemas.microsoft.com/office/drawing/2014/main" val="38231466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ctr"/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покращення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внутрішньої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системи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забезпечення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якості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освіти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доцільно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запровадити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прозорий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зворотний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зв’язок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зі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студентами,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системний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моніторинг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результатів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навчання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програми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підвищення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кваліфікації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викладачів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культуру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академічної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доброчесності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залучення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роботодавців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випускників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оновлення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освітніх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розвиток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цифрової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екосистеми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актуалізацію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внутрішніх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нормативних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документів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відповідно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</a:t>
                      </a:r>
                      <a:r>
                        <a:rPr lang="en-US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ESG-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стандартів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а також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ефективну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й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доступну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комунікацію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всередині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університетської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спільноти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0" marR="76200" marT="19050" marB="19050" anchor="ctr"/>
                </a:tc>
                <a:extLst>
                  <a:ext uri="{0D108BD9-81ED-4DB2-BD59-A6C34878D82A}">
                    <a16:rowId xmlns:a16="http://schemas.microsoft.com/office/drawing/2014/main" val="365062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84189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29995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Академічна</a:t>
            </a:r>
            <a:r>
              <a:rPr lang="ru-RU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доброчесність</a:t>
            </a:r>
            <a:endParaRPr lang="ru-RU" b="1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4644008" y="1268762"/>
            <a:ext cx="15838" cy="223224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001084" y="3645024"/>
            <a:ext cx="792088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4659846" y="4005064"/>
            <a:ext cx="15838" cy="223224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80737" y="689581"/>
            <a:ext cx="3693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Вкажіть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, будь ласка,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наскільки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твердження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відповідають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чи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не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відповідають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вашій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роботі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:  У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нашому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закладі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діють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механізми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протидії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академічній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недоброчесності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?</a:t>
            </a:r>
            <a:endParaRPr lang="ru-RU" sz="9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966947571"/>
              </p:ext>
            </p:extLst>
          </p:nvPr>
        </p:nvGraphicFramePr>
        <p:xfrm>
          <a:off x="915746" y="1055752"/>
          <a:ext cx="4045778" cy="258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892017" y="689581"/>
            <a:ext cx="3693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Вкажіть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, будь ласка,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наскільки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твердження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відповідають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чи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не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відповідають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вашій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роботі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: Я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розумію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свою роль та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функції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у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механізмах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протидії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академічній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недоброчесності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?</a:t>
            </a:r>
            <a:endParaRPr lang="ru-RU" sz="9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162953614"/>
              </p:ext>
            </p:extLst>
          </p:nvPr>
        </p:nvGraphicFramePr>
        <p:xfrm>
          <a:off x="4827026" y="1055752"/>
          <a:ext cx="4045778" cy="258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077352" y="3690184"/>
            <a:ext cx="36938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Вкажіть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, будь ласка,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наскільки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твердження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відповідають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чи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не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відповідають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вашій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роботі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: Я знаю,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куди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повідомляти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,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якщо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вважаю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,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що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студент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або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мій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колега-викладач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порушив правила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академічної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доброчесності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?</a:t>
            </a:r>
            <a:endParaRPr lang="ru-RU" sz="9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3590944286"/>
              </p:ext>
            </p:extLst>
          </p:nvPr>
        </p:nvGraphicFramePr>
        <p:xfrm>
          <a:off x="1012361" y="4155211"/>
          <a:ext cx="4045778" cy="258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988632" y="3789040"/>
            <a:ext cx="3693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Вкажіть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, будь ласка,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наскільки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твердження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відповідають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чи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не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відповідають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вашій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роботі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: Я знаю,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які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санкції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накладати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на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студентів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,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якщо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вони порушили правила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академічної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доброчесності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?</a:t>
            </a:r>
            <a:endParaRPr lang="ru-RU" sz="9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341687397"/>
              </p:ext>
            </p:extLst>
          </p:nvPr>
        </p:nvGraphicFramePr>
        <p:xfrm>
          <a:off x="4923641" y="4155211"/>
          <a:ext cx="4045778" cy="258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995983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29995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Академічна</a:t>
            </a:r>
            <a:r>
              <a:rPr lang="ru-RU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доброчесність</a:t>
            </a:r>
            <a:endParaRPr lang="ru-RU" b="1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323528" y="3564390"/>
            <a:ext cx="859843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79521" y="908720"/>
            <a:ext cx="7920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Вкажіть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, будь ласка,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наскільки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твердження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відповідають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чи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не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відповідають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вашій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роботі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: </a:t>
            </a:r>
            <a:b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</a:b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Усі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викладачі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університету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дотримуються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єдиної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процедури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,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якщо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виявили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порушення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академічної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доброчесності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?</a:t>
            </a:r>
            <a:endParaRPr lang="ru-RU" sz="9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171528184"/>
              </p:ext>
            </p:extLst>
          </p:nvPr>
        </p:nvGraphicFramePr>
        <p:xfrm>
          <a:off x="2411760" y="889310"/>
          <a:ext cx="4399153" cy="2815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2853312368"/>
              </p:ext>
            </p:extLst>
          </p:nvPr>
        </p:nvGraphicFramePr>
        <p:xfrm>
          <a:off x="1012361" y="4155211"/>
          <a:ext cx="4045778" cy="258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4406" y="3685604"/>
            <a:ext cx="9252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Що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Ви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робите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,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якщо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вважаєте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,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що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студент/-ка порушив/-ла правила</a:t>
            </a:r>
            <a:r>
              <a:rPr lang="en-US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академічної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доброчесності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на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екзамені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або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в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письмовій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роботі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? </a:t>
            </a:r>
            <a:endParaRPr lang="ru-RU" sz="9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497309987"/>
              </p:ext>
            </p:extLst>
          </p:nvPr>
        </p:nvGraphicFramePr>
        <p:xfrm>
          <a:off x="395536" y="3962604"/>
          <a:ext cx="8820980" cy="2764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72808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29995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Академічна</a:t>
            </a:r>
            <a:r>
              <a:rPr lang="ru-RU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доброчесність</a:t>
            </a:r>
            <a:endParaRPr lang="ru-RU" b="1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692167" y="3789040"/>
            <a:ext cx="820031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9512" y="872777"/>
            <a:ext cx="9252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Чи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маєте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Ви доступ до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програмного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забезпечення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з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виявлення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плагіату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?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Оберіть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усі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потрібні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варіанти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. </a:t>
            </a:r>
            <a:endParaRPr lang="ru-RU" sz="9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130166532"/>
              </p:ext>
            </p:extLst>
          </p:nvPr>
        </p:nvGraphicFramePr>
        <p:xfrm>
          <a:off x="351539" y="1135959"/>
          <a:ext cx="8820980" cy="2542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15616" y="3861048"/>
            <a:ext cx="720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Як часто Ви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використовуєте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програмне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забезпечення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для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виявлення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плагіату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у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студентських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роботах? </a:t>
            </a:r>
            <a:endParaRPr lang="ru-RU" sz="9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210454968"/>
              </p:ext>
            </p:extLst>
          </p:nvPr>
        </p:nvGraphicFramePr>
        <p:xfrm>
          <a:off x="2477103" y="4189673"/>
          <a:ext cx="4045778" cy="258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41020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29995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Академічна</a:t>
            </a:r>
            <a:r>
              <a:rPr lang="ru-RU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доброчесність</a:t>
            </a:r>
            <a:endParaRPr lang="ru-RU" b="1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935596" y="4293096"/>
            <a:ext cx="792088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59632" y="764704"/>
            <a:ext cx="7272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Вкажіть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, в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яких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випадках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Ви можете "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заплющити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очі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" на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плагіат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? </a:t>
            </a:r>
            <a:endParaRPr lang="ru-RU" sz="9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44669899"/>
              </p:ext>
            </p:extLst>
          </p:nvPr>
        </p:nvGraphicFramePr>
        <p:xfrm>
          <a:off x="292006" y="1049938"/>
          <a:ext cx="8820472" cy="3290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7584" y="4509120"/>
            <a:ext cx="8136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Чи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доводилося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Вам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брати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участь у заходах, на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яких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роз’яснювали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викладачам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норми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законодавства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,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рекомендацій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МОН,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політики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закладу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щодо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академічної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доброчесності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в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навчальному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процесі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? (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Семінари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/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тренінги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/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збори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/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тощо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)</a:t>
            </a:r>
            <a:endParaRPr lang="ru-RU" sz="9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794382343"/>
              </p:ext>
            </p:extLst>
          </p:nvPr>
        </p:nvGraphicFramePr>
        <p:xfrm>
          <a:off x="2873146" y="4325185"/>
          <a:ext cx="4045778" cy="258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91116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692020132"/>
              </p:ext>
            </p:extLst>
          </p:nvPr>
        </p:nvGraphicFramePr>
        <p:xfrm>
          <a:off x="899592" y="188640"/>
          <a:ext cx="7704856" cy="4303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1043608" y="4509120"/>
            <a:ext cx="792088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368761050"/>
              </p:ext>
            </p:extLst>
          </p:nvPr>
        </p:nvGraphicFramePr>
        <p:xfrm>
          <a:off x="1835696" y="4882725"/>
          <a:ext cx="5328592" cy="1858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1720" y="4653136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lang="ru-RU" sz="1600" b="1" i="0" u="none" strike="noStrike" kern="1200" spc="0" baseline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Ваше</a:t>
            </a:r>
            <a:r>
              <a:rPr lang="ru-RU" sz="1200" dirty="0"/>
              <a:t> </a:t>
            </a:r>
            <a:r>
              <a:rPr lang="ru-RU" sz="1600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навантаження</a:t>
            </a:r>
            <a:r>
              <a:rPr lang="ru-RU" sz="1200" dirty="0"/>
              <a:t> </a:t>
            </a:r>
            <a:r>
              <a:rPr lang="ru-RU" sz="1600" dirty="0"/>
              <a:t>в</a:t>
            </a:r>
            <a:r>
              <a:rPr lang="ru-RU" sz="1200" dirty="0"/>
              <a:t> </a:t>
            </a:r>
            <a:r>
              <a:rPr lang="ru-RU" sz="1600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університеті</a:t>
            </a:r>
            <a:endParaRPr lang="ru-RU" sz="1600" b="1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24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88640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Академічна</a:t>
            </a:r>
            <a:r>
              <a:rPr lang="ru-RU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доброчесність</a:t>
            </a:r>
            <a:endParaRPr lang="ru-RU" b="1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677640" y="4365104"/>
            <a:ext cx="792088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4769414" y="476672"/>
            <a:ext cx="26779" cy="377429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27584" y="476672"/>
            <a:ext cx="3693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Як Ви ставитесь до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політики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необґрунтованого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цитування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колег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в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своїх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наукових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працях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?</a:t>
            </a:r>
            <a:endParaRPr lang="ru-RU" sz="9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215545043"/>
              </p:ext>
            </p:extLst>
          </p:nvPr>
        </p:nvGraphicFramePr>
        <p:xfrm>
          <a:off x="337499" y="1169975"/>
          <a:ext cx="4392488" cy="3181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076056" y="519063"/>
            <a:ext cx="3693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Як Ви ставитесь до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політики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дописування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b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</a:b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авторів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в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наукові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праці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?</a:t>
            </a:r>
            <a:endParaRPr lang="ru-RU" sz="9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859965841"/>
              </p:ext>
            </p:extLst>
          </p:nvPr>
        </p:nvGraphicFramePr>
        <p:xfrm>
          <a:off x="4759956" y="1176926"/>
          <a:ext cx="4392488" cy="3181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17161293"/>
              </p:ext>
            </p:extLst>
          </p:nvPr>
        </p:nvGraphicFramePr>
        <p:xfrm>
          <a:off x="236997" y="4760912"/>
          <a:ext cx="8568952" cy="2060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1424096" y="4379580"/>
            <a:ext cx="65647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Як Ви оцінюєте такі аспекти академічної доброчесності? </a:t>
            </a:r>
          </a:p>
        </p:txBody>
      </p:sp>
    </p:spTree>
    <p:extLst>
      <p:ext uri="{BB962C8B-B14F-4D97-AF65-F5344CB8AC3E}">
        <p14:creationId xmlns:p14="http://schemas.microsoft.com/office/powerpoint/2010/main" val="37053169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33957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Неформальна </a:t>
            </a:r>
            <a:r>
              <a:rPr lang="ru-RU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освіта</a:t>
            </a:r>
            <a:r>
              <a:rPr lang="ru-RU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, </a:t>
            </a:r>
            <a:r>
              <a:rPr lang="ru-RU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академічна</a:t>
            </a:r>
            <a:r>
              <a:rPr lang="ru-RU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мобільність</a:t>
            </a:r>
            <a:r>
              <a:rPr lang="ru-RU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en-US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/>
            </a:r>
            <a:br>
              <a:rPr lang="en-US" b="1" dirty="0">
                <a:solidFill>
                  <a:srgbClr val="101322">
                    <a:lumMod val="65000"/>
                    <a:lumOff val="35000"/>
                  </a:srgbClr>
                </a:solidFill>
              </a:rPr>
            </a:br>
            <a:r>
              <a:rPr lang="ru-RU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та </a:t>
            </a:r>
            <a:r>
              <a:rPr lang="ru-RU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завантаженість</a:t>
            </a:r>
            <a:r>
              <a:rPr lang="ru-RU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учасників</a:t>
            </a:r>
            <a:r>
              <a:rPr lang="ru-RU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освітнього</a:t>
            </a:r>
            <a:r>
              <a:rPr lang="ru-RU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процесу</a:t>
            </a:r>
            <a:endParaRPr lang="ru-RU" b="1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677640" y="3356992"/>
            <a:ext cx="792088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44191" y="858337"/>
            <a:ext cx="3693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Чи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надаєте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Ви студентам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можливість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компенсувати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низький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бал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додатковими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завданнями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?</a:t>
            </a:r>
            <a:endParaRPr lang="ru-RU" sz="9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4208833286"/>
              </p:ext>
            </p:extLst>
          </p:nvPr>
        </p:nvGraphicFramePr>
        <p:xfrm>
          <a:off x="584250" y="980728"/>
          <a:ext cx="4053830" cy="2411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5" name="Прямая соединительная линия 14"/>
          <p:cNvCxnSpPr/>
          <p:nvPr/>
        </p:nvCxnSpPr>
        <p:spPr>
          <a:xfrm flipH="1" flipV="1">
            <a:off x="4788024" y="820608"/>
            <a:ext cx="15838" cy="223224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1233" y="3429000"/>
            <a:ext cx="8772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Чи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надаєте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Ви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можливість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перезарахування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результатів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навчання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,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здобутих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шляхом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неформальної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та/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або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інформальної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освіти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?</a:t>
            </a: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1613597380"/>
              </p:ext>
            </p:extLst>
          </p:nvPr>
        </p:nvGraphicFramePr>
        <p:xfrm>
          <a:off x="251520" y="3705999"/>
          <a:ext cx="8424936" cy="2966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256769" y="780288"/>
            <a:ext cx="3693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Чи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мали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місце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в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Вашій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практиці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перезарахування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результатів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навчання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,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здобутих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шляхом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неформальної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та/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або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інформальної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освіти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?</a:t>
            </a:r>
            <a:endParaRPr lang="ru-RU" sz="9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456148659"/>
              </p:ext>
            </p:extLst>
          </p:nvPr>
        </p:nvGraphicFramePr>
        <p:xfrm>
          <a:off x="4906930" y="1017952"/>
          <a:ext cx="4053830" cy="2411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271424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766" y="334397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Неформальна </a:t>
            </a:r>
            <a:r>
              <a:rPr lang="ru-RU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освіта</a:t>
            </a:r>
            <a:r>
              <a:rPr lang="ru-RU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, </a:t>
            </a:r>
            <a:r>
              <a:rPr lang="ru-RU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академічна</a:t>
            </a:r>
            <a:r>
              <a:rPr lang="ru-RU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мобільність</a:t>
            </a:r>
            <a:r>
              <a:rPr lang="ru-RU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en-US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/>
            </a:r>
            <a:br>
              <a:rPr lang="en-US" b="1" dirty="0">
                <a:solidFill>
                  <a:srgbClr val="101322">
                    <a:lumMod val="65000"/>
                    <a:lumOff val="35000"/>
                  </a:srgbClr>
                </a:solidFill>
              </a:rPr>
            </a:br>
            <a:r>
              <a:rPr lang="ru-RU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та </a:t>
            </a:r>
            <a:r>
              <a:rPr lang="ru-RU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завантаженість</a:t>
            </a:r>
            <a:r>
              <a:rPr lang="ru-RU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учасників</a:t>
            </a:r>
            <a:r>
              <a:rPr lang="ru-RU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освітнього</a:t>
            </a:r>
            <a:r>
              <a:rPr lang="ru-RU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процесу</a:t>
            </a:r>
            <a:endParaRPr lang="ru-RU" b="1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4773207" y="980728"/>
            <a:ext cx="0" cy="26642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4773207" y="4149080"/>
            <a:ext cx="0" cy="262292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972235" y="3911969"/>
            <a:ext cx="792088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812333407"/>
              </p:ext>
            </p:extLst>
          </p:nvPr>
        </p:nvGraphicFramePr>
        <p:xfrm>
          <a:off x="4932675" y="1628800"/>
          <a:ext cx="4126387" cy="2170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607368499"/>
              </p:ext>
            </p:extLst>
          </p:nvPr>
        </p:nvGraphicFramePr>
        <p:xfrm>
          <a:off x="949080" y="4503634"/>
          <a:ext cx="3988717" cy="2268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81245" y="398635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Як Ви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загалом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оцінюєте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навчальне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навантаження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студентів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в </a:t>
            </a:r>
            <a:r>
              <a:rPr lang="en-US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KAI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88024" y="1155869"/>
            <a:ext cx="4313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Чи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часто Ви та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Ваші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колеги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користуються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можливістю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академічної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мобільності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?</a:t>
            </a:r>
            <a:endParaRPr lang="ru-RU" sz="10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4177131099"/>
              </p:ext>
            </p:extLst>
          </p:nvPr>
        </p:nvGraphicFramePr>
        <p:xfrm>
          <a:off x="634126" y="1690659"/>
          <a:ext cx="4126387" cy="2170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74658" y="1063537"/>
            <a:ext cx="4313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Чи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часто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Ваші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студенти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користуються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можливістю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перезарахування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результатів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навчання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,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здобутих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шляхом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неформальної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та/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або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інформальної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освіти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?</a:t>
            </a:r>
            <a:endParaRPr lang="ru-RU" sz="10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839733641"/>
              </p:ext>
            </p:extLst>
          </p:nvPr>
        </p:nvGraphicFramePr>
        <p:xfrm>
          <a:off x="5224310" y="4499754"/>
          <a:ext cx="3988717" cy="2268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856475" y="3982470"/>
            <a:ext cx="4176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Як Ви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загалом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оцінюєте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власну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завантаженість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592115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212780"/>
              </p:ext>
            </p:extLst>
          </p:nvPr>
        </p:nvGraphicFramePr>
        <p:xfrm>
          <a:off x="971600" y="1196752"/>
          <a:ext cx="7632848" cy="54262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32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9022"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1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Узагальнені відповіді респондентів: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311">
                <a:tc>
                  <a:txBody>
                    <a:bodyPr/>
                    <a:lstStyle/>
                    <a:p>
                      <a:pPr rtl="0" fontAlgn="ctr"/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Було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 б добре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опитати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співробітників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щодо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роботи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інших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відділів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університету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 (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бухгалтерія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,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профспілка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 та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ін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.)</a:t>
                      </a:r>
                    </a:p>
                  </a:txBody>
                  <a:tcPr marL="76200" marR="76200" marT="19050" marB="190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193">
                <a:tc>
                  <a:txBody>
                    <a:bodyPr/>
                    <a:lstStyle/>
                    <a:p>
                      <a:pPr rtl="0" fontAlgn="ctr"/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Анкета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задовга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. </a:t>
                      </a:r>
                    </a:p>
                  </a:txBody>
                  <a:tcPr marL="76200" marR="76200" marT="19050" marB="19050" anchor="ctr"/>
                </a:tc>
                <a:extLst>
                  <a:ext uri="{0D108BD9-81ED-4DB2-BD59-A6C34878D82A}">
                    <a16:rowId xmlns:a16="http://schemas.microsoft.com/office/drawing/2014/main" val="1208418502"/>
                  </a:ext>
                </a:extLst>
              </a:tr>
              <a:tr h="228855">
                <a:tc>
                  <a:txBody>
                    <a:bodyPr/>
                    <a:lstStyle/>
                    <a:p>
                      <a:pPr marL="0" marR="0" lvl="0" indent="0" algn="l" defTabSz="3429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Університет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має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піклуватися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 не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тільки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 про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освіту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студентів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, а і про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їх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 комфорт та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їх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ментальне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здоров'я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!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Покищо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 у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цьому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напрямку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змін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 та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розвитку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 не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бачу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!</a:t>
                      </a:r>
                    </a:p>
                  </a:txBody>
                  <a:tcPr marL="76200" marR="76200" marT="19050" marB="19050" anchor="ctr"/>
                </a:tc>
                <a:extLst>
                  <a:ext uri="{0D108BD9-81ED-4DB2-BD59-A6C34878D82A}">
                    <a16:rowId xmlns:a16="http://schemas.microsoft.com/office/drawing/2014/main" val="118062128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3429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Важко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відповісти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.</a:t>
                      </a:r>
                    </a:p>
                  </a:txBody>
                  <a:tcPr marL="76200" marR="76200" marT="19050" marB="19050" anchor="ctr"/>
                </a:tc>
                <a:extLst>
                  <a:ext uri="{0D108BD9-81ED-4DB2-BD59-A6C34878D82A}">
                    <a16:rowId xmlns:a16="http://schemas.microsoft.com/office/drawing/2014/main" val="260141456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3429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Корпоративна культура КАІ</a:t>
                      </a:r>
                      <a:endParaRPr lang="ru-RU" sz="950" b="1" kern="1200" dirty="0">
                        <a:solidFill>
                          <a:schemeClr val="lt1"/>
                        </a:solidFill>
                        <a:effectLst/>
                        <a:latin typeface="+mn-lt"/>
                        <a:cs typeface="+mn-cs"/>
                      </a:endParaRPr>
                    </a:p>
                  </a:txBody>
                  <a:tcPr marL="76200" marR="76200" marT="19050" marB="19050" anchor="ctr"/>
                </a:tc>
                <a:extLst>
                  <a:ext uri="{0D108BD9-81ED-4DB2-BD59-A6C34878D82A}">
                    <a16:rowId xmlns:a16="http://schemas.microsoft.com/office/drawing/2014/main" val="428600811"/>
                  </a:ext>
                </a:extLst>
              </a:tr>
              <a:tr h="141724">
                <a:tc>
                  <a:txBody>
                    <a:bodyPr/>
                    <a:lstStyle/>
                    <a:p>
                      <a:pPr marL="0" marR="0" lvl="0" indent="0" algn="l" defTabSz="3429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Пропозицій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не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має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950" b="1" kern="1200" dirty="0">
                        <a:solidFill>
                          <a:schemeClr val="lt1"/>
                        </a:solidFill>
                        <a:effectLst/>
                        <a:latin typeface="+mn-lt"/>
                        <a:cs typeface="+mn-cs"/>
                      </a:endParaRPr>
                    </a:p>
                  </a:txBody>
                  <a:tcPr marL="76200" marR="76200" marT="19050" marB="190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260">
                <a:tc>
                  <a:txBody>
                    <a:bodyPr/>
                    <a:lstStyle/>
                    <a:p>
                      <a:pPr marL="0" marR="0" lvl="0" indent="0" algn="l" defTabSz="3429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Достатньо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на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мій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погляд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достатньо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всеохопно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950" b="1" kern="1200" dirty="0">
                        <a:solidFill>
                          <a:schemeClr val="lt1"/>
                        </a:solidFill>
                        <a:effectLst/>
                        <a:latin typeface="+mn-lt"/>
                        <a:cs typeface="+mn-cs"/>
                      </a:endParaRPr>
                    </a:p>
                  </a:txBody>
                  <a:tcPr marL="76200" marR="76200" marT="19050" marB="1905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048">
                <a:tc>
                  <a:txBody>
                    <a:bodyPr/>
                    <a:lstStyle/>
                    <a:p>
                      <a:pPr marL="0" marR="0" lvl="0" indent="0" algn="l" defTabSz="3429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було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питання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пропозиціям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щодо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вдосконалення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академічної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доброчесності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Потребує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розробки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рівні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університету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Рекомендацій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щодо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академічної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доброчесності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умовах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використання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ШІ.</a:t>
                      </a:r>
                      <a:endParaRPr lang="ru-RU" sz="950" b="1" kern="1200" dirty="0">
                        <a:solidFill>
                          <a:schemeClr val="lt1"/>
                        </a:solidFill>
                        <a:effectLst/>
                        <a:latin typeface="+mn-lt"/>
                        <a:cs typeface="+mn-cs"/>
                      </a:endParaRPr>
                    </a:p>
                  </a:txBody>
                  <a:tcPr marL="76200" marR="76200" marT="19050" marB="1905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282">
                <a:tc>
                  <a:txBody>
                    <a:bodyPr/>
                    <a:lstStyle/>
                    <a:p>
                      <a:pPr marL="0" marR="0" lvl="0" indent="0" algn="l" defTabSz="3429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Хотілося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побачити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питання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щодо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відносин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між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колегами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колективі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тобто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розглянути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питання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мікроклімату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.</a:t>
                      </a:r>
                    </a:p>
                  </a:txBody>
                  <a:tcPr marL="76200" marR="76200" marT="19050" marB="190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49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Занадто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довге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опитування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.</a:t>
                      </a:r>
                      <a:endParaRPr lang="uk-UA" sz="950" b="1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769">
                <a:tc>
                  <a:txBody>
                    <a:bodyPr/>
                    <a:lstStyle/>
                    <a:p>
                      <a:pPr rtl="0" fontAlgn="ctr"/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Нічого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з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усім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згоден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Усі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важливі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теми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охоплені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достатньо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повно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0" marR="76200" marT="19050" marB="1905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5383">
                <a:tc>
                  <a:txBody>
                    <a:bodyPr/>
                    <a:lstStyle/>
                    <a:p>
                      <a:pPr rtl="0" fontAlgn="ctr"/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цілому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питання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охоплюють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основні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важливі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теми</a:t>
                      </a:r>
                    </a:p>
                  </a:txBody>
                  <a:tcPr marL="76200" marR="76200" marT="19050" marB="1905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923">
                <a:tc>
                  <a:txBody>
                    <a:bodyPr/>
                    <a:lstStyle/>
                    <a:p>
                      <a:pPr rtl="0" fontAlgn="ctr"/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Питання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достатньо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актуальні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й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торкаються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важливих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процесів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роботи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університету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6200" marR="76200" marT="19050" marB="1905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3429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можно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було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размістити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питання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розввитку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спорту і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культури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Вузі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0" marR="76200" marT="19050" marB="1905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rtl="0" fontAlgn="ctr"/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 норм .</a:t>
                      </a:r>
                    </a:p>
                  </a:txBody>
                  <a:tcPr marL="76200" marR="76200" marT="19050" marB="1905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rtl="0" fontAlgn="ctr"/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НАРАЗІ ПРОПОЗИЦІЇ ВІДСУТНІ.</a:t>
                      </a:r>
                    </a:p>
                  </a:txBody>
                  <a:tcPr marL="76200" marR="76200" marT="19050" marB="1905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4496">
                <a:tc>
                  <a:txBody>
                    <a:bodyPr/>
                    <a:lstStyle/>
                    <a:p>
                      <a:pPr rtl="0" fontAlgn="ctr"/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Наче все прописали.</a:t>
                      </a:r>
                    </a:p>
                  </a:txBody>
                  <a:tcPr marL="76200" marR="76200" marT="19050" marB="1905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algn="l" defTabSz="342900" rtl="0" eaLnBrk="1" fontAlgn="ctr" latinLnBrk="0" hangingPunct="1"/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Сподіваюсь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результати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опитування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будуть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проаналізовані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доведені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керівництва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marL="76200" marR="76200" marT="19050" marB="1905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marL="0" algn="l" defTabSz="342900" rtl="0" eaLnBrk="1" fontAlgn="ctr" latinLnBrk="0" hangingPunct="1"/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Давати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більше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можливості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для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відкритих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відповідей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додавати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можливість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можуть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бути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окремі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анкети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висловлюватись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інші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сторони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функціонування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Університету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адміністрація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університету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факультету,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відділи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якими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йде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постійна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комунікація</a:t>
                      </a:r>
                      <a:r>
                        <a:rPr lang="ru-RU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0" marR="76200" marT="19050" marB="1905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Додайте більше опитування про роботу міжнародного відділу, оскільки міжнародна робота просідає в університеті катастрофічно. Додайте питання про роботу проектного відділу, також побачите якість роботи та оцінку пересічних НПП.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Не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побачив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питань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щодо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можливості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/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неможливості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залучення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штучного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інтелекту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в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освіту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.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Хоча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це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вже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є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вкрай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актуальним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.</a:t>
                      </a:r>
                      <a:endParaRPr lang="uk-UA" sz="950" b="1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7199352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Нормальна анкета,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але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гарно б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вказати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час на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заповнення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- 60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хвилин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...</a:t>
                      </a:r>
                      <a:endParaRPr lang="uk-UA" sz="950" b="1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923823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Питання важливі, деякі покращення з минулим роком є. Не зрозуміла політика подвійної звітності викладачами в </a:t>
                      </a:r>
                      <a:r>
                        <a:rPr lang="en-US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DU </a:t>
                      </a:r>
                      <a:r>
                        <a:rPr lang="uk-UA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та в Рейтингу НПП - це навіщо? щоб нам сумно не було? Якщо що - </a:t>
                      </a:r>
                      <a:r>
                        <a:rPr lang="en-US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DU  - </a:t>
                      </a:r>
                      <a:r>
                        <a:rPr lang="uk-UA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зручніший, але далі також є над чим працювати. Будь-ласка на наступний рік залиште щось одне.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589920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67166" y="260648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Зауваження</a:t>
            </a:r>
            <a:r>
              <a:rPr lang="ru-RU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та </a:t>
            </a:r>
            <a:r>
              <a:rPr lang="ru-RU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рекомендації</a:t>
            </a:r>
            <a:r>
              <a:rPr lang="ru-RU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до </a:t>
            </a:r>
            <a:r>
              <a:rPr lang="ru-RU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анкети</a:t>
            </a:r>
            <a:endParaRPr lang="ru-RU" b="1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613465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З метою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постійного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покращення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опитування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ми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зацікавлені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у ваших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враженнях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щодо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опитувальника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. Просимо Вас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надати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пропозиції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щодо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вдосконалення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запропонованої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анкети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(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наприклад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, на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скільки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питання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охопили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важливі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Вам теми,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щоб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Ви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хотіли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додати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до тематик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анкети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)</a:t>
            </a:r>
            <a:endParaRPr lang="ru-RU" sz="10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2257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949559"/>
              </p:ext>
            </p:extLst>
          </p:nvPr>
        </p:nvGraphicFramePr>
        <p:xfrm>
          <a:off x="1007604" y="980728"/>
          <a:ext cx="7632848" cy="57402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32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9022"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1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Узагальнені відповіді респондентів: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Окремі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питання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не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зосім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зрозуміло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сформульовані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для мене. Як от «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Вкажіть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, будь ласка,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наскільки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твердження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відповідають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чи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не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відповідають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вашій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роботі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: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Усі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викладачі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університету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дотримуються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єдиної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процедури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,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якщо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виявили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порушення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академічної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доброчесності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»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193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Деякі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питання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не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мають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поля для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внесення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свої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відповіді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,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але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перелічені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відповіді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мені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не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підходити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: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наприклад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: Як Ви ставитесь до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політики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дописування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авторів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в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наукові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праці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? (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відповіла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як ставлюсь,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але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іноді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це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доводится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робити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(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зовсім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не через причини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вказані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у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варіантах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нижче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), а також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питання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"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Вкажіть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, в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яких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випадках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Ви можете «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заплющити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очі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» на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плагіат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?» -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обрала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всі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відповіді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,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бо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мого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варіанту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просто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немає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8418502"/>
                  </a:ext>
                </a:extLst>
              </a:tr>
              <a:tr h="228855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Анкета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сподобалась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. Все добре.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062128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ВСІ ПИТАННЯ БУЛИ АКТУАЛЬНИМИ, ПРАВИЛЬНО ТА ЧІТКО СФОРМУЛЬОВАНИМИ.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141456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Питання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сформульовані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коректно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, точно і </a:t>
                      </a:r>
                      <a:r>
                        <a:rPr lang="ru-RU" sz="950" noProof="0" dirty="0" err="1">
                          <a:effectLst/>
                          <a:latin typeface="+mn-lt"/>
                          <a:ea typeface="Times New Roman"/>
                        </a:rPr>
                        <a:t>зрозуміло</a:t>
                      </a:r>
                      <a:r>
                        <a:rPr lang="ru-RU" sz="950" noProof="0" dirty="0">
                          <a:effectLst/>
                          <a:latin typeface="+mn-lt"/>
                          <a:ea typeface="Times New Roman"/>
                        </a:rPr>
                        <a:t>.</a:t>
                      </a:r>
                      <a:endParaRPr lang="uk-UA" sz="95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60081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algn="l" defTabSz="3429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Анкета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склала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загалом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позитивне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враження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.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Дякую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укладачам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!</a:t>
                      </a:r>
                      <a:endParaRPr lang="uk-UA" sz="950" b="1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260">
                <a:tc>
                  <a:txBody>
                    <a:bodyPr/>
                    <a:lstStyle/>
                    <a:p>
                      <a:pPr marL="0" algn="l" defTabSz="3429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Є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питання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,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які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не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зовсім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зрозумілі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,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хотілося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б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більше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конкретики та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точності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у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питаннях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.</a:t>
                      </a:r>
                      <a:endParaRPr lang="uk-UA" sz="950" b="1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7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Все прозоро. Задоволена.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44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Добре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зрозуміла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запитання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,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оскільки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вони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чітко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сформовані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.</a:t>
                      </a:r>
                      <a:endParaRPr lang="uk-UA" sz="950" b="1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Так все зрозуміло.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У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деяких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пунктах треба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додати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«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свій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варіант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відповіді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».</a:t>
                      </a:r>
                      <a:endParaRPr lang="uk-UA" sz="950" b="1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Добре розумію чітко сформульовані.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Дуже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незручно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проходити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з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мобільного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телефону.</a:t>
                      </a:r>
                      <a:endParaRPr lang="uk-UA" sz="950" b="1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Навіщо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питати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,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якщо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нічого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не робиться з того.</a:t>
                      </a:r>
                      <a:endParaRPr lang="uk-UA" sz="950" b="1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Сформульовані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чітко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,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але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дуже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багато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питань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.</a:t>
                      </a:r>
                      <a:endParaRPr lang="uk-UA" sz="950" b="1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Деякі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не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дуже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чітко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. Не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варто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використовувати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різні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шкали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для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відповідей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.</a:t>
                      </a:r>
                      <a:endParaRPr lang="uk-UA" sz="950" b="1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Питання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розумію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добре.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Хотілося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б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отримати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на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корпоративні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пошти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результати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цього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анкетування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.</a:t>
                      </a:r>
                      <a:endParaRPr lang="uk-UA" sz="950" b="1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Анкета чудова!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Питання сформуванні достатньо чітко.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В багатьох випадках так.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Зрозуміло..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Анкета добре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структурована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за блоками,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зручно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відповідати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.</a:t>
                      </a:r>
                      <a:endParaRPr lang="uk-UA" sz="950" b="1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Пристойні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питання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, з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усім</a:t>
                      </a:r>
                      <a:r>
                        <a:rPr lang="ru-RU" sz="95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b="1" kern="1200" noProof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згоден</a:t>
                      </a:r>
                      <a:endParaRPr lang="uk-UA" sz="950" b="1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67166" y="260648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Зауваження</a:t>
            </a:r>
            <a:r>
              <a:rPr lang="ru-RU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та </a:t>
            </a:r>
            <a:r>
              <a:rPr lang="ru-RU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рекомендації</a:t>
            </a:r>
            <a:r>
              <a:rPr lang="ru-RU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до </a:t>
            </a:r>
            <a:r>
              <a:rPr lang="ru-RU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анкети</a:t>
            </a:r>
            <a:endParaRPr lang="ru-RU" b="1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613465"/>
            <a:ext cx="7128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Будь ласка,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залиште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Ваш </a:t>
            </a:r>
            <a:r>
              <a:rPr lang="ru-RU" sz="12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відгук</a:t>
            </a:r>
            <a:r>
              <a:rPr lang="ru-RU" sz="12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на анкету!</a:t>
            </a:r>
            <a:endParaRPr lang="ru-RU" sz="10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623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076394" y="3573016"/>
            <a:ext cx="792088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7584" y="283680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Як Ви </a:t>
            </a:r>
            <a:r>
              <a:rPr lang="ru-RU" sz="1600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оцінюєте</a:t>
            </a:r>
            <a:r>
              <a:rPr lang="ru-RU" sz="1600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роботу </a:t>
            </a:r>
            <a:r>
              <a:rPr lang="ru-RU" sz="1600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адміністрації</a:t>
            </a:r>
            <a:r>
              <a:rPr lang="ru-RU" sz="1600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600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Київського</a:t>
            </a:r>
            <a:r>
              <a:rPr lang="ru-RU" sz="1600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600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авіаційного</a:t>
            </a:r>
            <a:r>
              <a:rPr lang="ru-RU" sz="1600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600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інституту</a:t>
            </a:r>
            <a:r>
              <a:rPr lang="ru-RU" sz="1600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br>
              <a:rPr lang="ru-RU" sz="1600" b="1" dirty="0">
                <a:solidFill>
                  <a:srgbClr val="101322">
                    <a:lumMod val="65000"/>
                    <a:lumOff val="35000"/>
                  </a:srgbClr>
                </a:solidFill>
              </a:rPr>
            </a:br>
            <a:r>
              <a:rPr lang="ru-RU" sz="1600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(ректор, </a:t>
            </a:r>
            <a:r>
              <a:rPr lang="ru-RU" sz="1600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проректори</a:t>
            </a:r>
            <a:r>
              <a:rPr lang="ru-RU" sz="1600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, </a:t>
            </a:r>
            <a:r>
              <a:rPr lang="ru-RU" sz="1600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адміністративні</a:t>
            </a:r>
            <a:r>
              <a:rPr lang="ru-RU" sz="1600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600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підрозділи</a:t>
            </a:r>
            <a:r>
              <a:rPr lang="ru-RU" sz="1600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, </a:t>
            </a:r>
            <a:r>
              <a:rPr lang="ru-RU" sz="1600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бухгалтерія</a:t>
            </a:r>
            <a:r>
              <a:rPr lang="ru-RU" sz="1600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, </a:t>
            </a:r>
            <a:r>
              <a:rPr lang="ru-RU" sz="1600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Студмістечко</a:t>
            </a:r>
            <a:r>
              <a:rPr lang="ru-RU" sz="1600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600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тощо</a:t>
            </a:r>
            <a:r>
              <a:rPr lang="ru-RU" sz="1600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)?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793176592"/>
              </p:ext>
            </p:extLst>
          </p:nvPr>
        </p:nvGraphicFramePr>
        <p:xfrm>
          <a:off x="1076394" y="931142"/>
          <a:ext cx="712879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79512" y="3573016"/>
            <a:ext cx="8712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На Вашу думку </a:t>
            </a:r>
            <a:r>
              <a:rPr lang="ru-RU" sz="1600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який</a:t>
            </a:r>
            <a:r>
              <a:rPr lang="ru-RU" sz="1600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600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рівень</a:t>
            </a:r>
            <a:r>
              <a:rPr lang="ru-RU" sz="1600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600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управління</a:t>
            </a:r>
            <a:r>
              <a:rPr lang="ru-RU" sz="1600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600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Університетом</a:t>
            </a:r>
            <a:r>
              <a:rPr lang="ru-RU" sz="1600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600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найбільше</a:t>
            </a:r>
            <a:r>
              <a:rPr lang="ru-RU" sz="1600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600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потребує</a:t>
            </a:r>
            <a:r>
              <a:rPr lang="ru-RU" sz="1600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600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реформування</a:t>
            </a:r>
            <a:r>
              <a:rPr lang="ru-RU" sz="1600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?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872273991"/>
              </p:ext>
            </p:extLst>
          </p:nvPr>
        </p:nvGraphicFramePr>
        <p:xfrm>
          <a:off x="251520" y="3789040"/>
          <a:ext cx="849694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1832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340316290"/>
              </p:ext>
            </p:extLst>
          </p:nvPr>
        </p:nvGraphicFramePr>
        <p:xfrm>
          <a:off x="899592" y="836712"/>
          <a:ext cx="770485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1076394" y="3573016"/>
            <a:ext cx="792088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619672" y="40466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Ситуація в університеті</a:t>
            </a:r>
            <a:endParaRPr lang="ru-RU" b="1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786190"/>
            <a:ext cx="756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Яке з </a:t>
            </a:r>
            <a:r>
              <a:rPr lang="ru-RU" sz="1600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тверджень</a:t>
            </a:r>
            <a:r>
              <a:rPr lang="ru-RU" sz="1600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, на Вашу думку, </a:t>
            </a:r>
            <a:r>
              <a:rPr lang="ru-RU" sz="1600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найбільше</a:t>
            </a:r>
            <a:r>
              <a:rPr lang="ru-RU" sz="1600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600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відповідає</a:t>
            </a:r>
            <a:r>
              <a:rPr lang="ru-RU" sz="1600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600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поточній</a:t>
            </a:r>
            <a:r>
              <a:rPr lang="ru-RU" sz="1600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600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ситуації</a:t>
            </a:r>
            <a:r>
              <a:rPr lang="ru-RU" sz="1600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в КАІ?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219809277"/>
              </p:ext>
            </p:extLst>
          </p:nvPr>
        </p:nvGraphicFramePr>
        <p:xfrm>
          <a:off x="899592" y="4221088"/>
          <a:ext cx="7920880" cy="232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71600" y="3789040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Оцініть</a:t>
            </a:r>
            <a:r>
              <a:rPr lang="ru-RU" sz="1400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, будь ласка, за 5-бальною шкалою </a:t>
            </a:r>
            <a:r>
              <a:rPr lang="ru-RU" sz="1400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наскільки</a:t>
            </a:r>
            <a:r>
              <a:rPr lang="ru-RU" sz="1400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Ви </a:t>
            </a:r>
            <a:r>
              <a:rPr lang="ru-RU" sz="1400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задоволені</a:t>
            </a:r>
            <a:r>
              <a:rPr lang="ru-RU" sz="1400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400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кожним</a:t>
            </a:r>
            <a:r>
              <a:rPr lang="ru-RU" sz="1400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з </a:t>
            </a:r>
            <a:r>
              <a:rPr lang="ru-RU" sz="1400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наступних</a:t>
            </a:r>
            <a:r>
              <a:rPr lang="ru-RU" sz="1400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400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аспектів</a:t>
            </a:r>
            <a:r>
              <a:rPr lang="ru-RU" sz="1400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400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життя</a:t>
            </a:r>
            <a:r>
              <a:rPr lang="ru-RU" sz="1400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400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Університету</a:t>
            </a:r>
            <a:r>
              <a:rPr lang="ru-RU" sz="1400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, де 1 - </a:t>
            </a:r>
            <a:r>
              <a:rPr lang="ru-RU" sz="1400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зовсім</a:t>
            </a:r>
            <a:r>
              <a:rPr lang="ru-RU" sz="1400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не </a:t>
            </a:r>
            <a:r>
              <a:rPr lang="ru-RU" sz="1400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задоволений</a:t>
            </a:r>
            <a:r>
              <a:rPr lang="ru-RU" sz="1400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а 5 - </a:t>
            </a:r>
            <a:r>
              <a:rPr lang="ru-RU" sz="1400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повністю</a:t>
            </a:r>
            <a:r>
              <a:rPr lang="ru-RU" sz="1400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400" b="1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задоволений</a:t>
            </a:r>
            <a:endParaRPr lang="ru-RU" sz="1400" b="1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25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46738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Ситуація в університеті</a:t>
            </a:r>
            <a:endParaRPr lang="ru-RU" b="1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091375869"/>
              </p:ext>
            </p:extLst>
          </p:nvPr>
        </p:nvGraphicFramePr>
        <p:xfrm>
          <a:off x="935596" y="1532527"/>
          <a:ext cx="7920880" cy="506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07604" y="990623"/>
            <a:ext cx="7848872" cy="1142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Оцініть</a:t>
            </a:r>
            <a:r>
              <a:rPr lang="ru-RU" sz="14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, будь ласка, за 5-бальною шкалою </a:t>
            </a:r>
            <a:r>
              <a:rPr lang="ru-RU" sz="14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наскільки</a:t>
            </a:r>
            <a:r>
              <a:rPr lang="ru-RU" sz="14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Ви </a:t>
            </a:r>
            <a:r>
              <a:rPr lang="ru-RU" sz="14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задоволені</a:t>
            </a:r>
            <a:r>
              <a:rPr lang="ru-RU" sz="14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4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кожним</a:t>
            </a:r>
            <a:r>
              <a:rPr lang="ru-RU" sz="14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з </a:t>
            </a:r>
            <a:r>
              <a:rPr lang="ru-RU" sz="14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наступних</a:t>
            </a:r>
            <a:r>
              <a:rPr lang="ru-RU" sz="14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4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аспектів</a:t>
            </a:r>
            <a:r>
              <a:rPr lang="ru-RU" sz="14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4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життя</a:t>
            </a:r>
            <a:r>
              <a:rPr lang="ru-RU" sz="14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4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Університету</a:t>
            </a:r>
            <a:r>
              <a:rPr lang="ru-RU" sz="14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, де 1 - </a:t>
            </a:r>
            <a:r>
              <a:rPr lang="ru-RU" sz="14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зовсім</a:t>
            </a:r>
            <a:r>
              <a:rPr lang="ru-RU" sz="14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не </a:t>
            </a:r>
            <a:r>
              <a:rPr lang="ru-RU" sz="14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задоволений</a:t>
            </a:r>
            <a:r>
              <a:rPr lang="ru-RU" sz="14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а 5 - </a:t>
            </a:r>
            <a:r>
              <a:rPr lang="ru-RU" sz="14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повністю</a:t>
            </a:r>
            <a:r>
              <a:rPr lang="ru-RU" sz="14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4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задоволений</a:t>
            </a:r>
            <a:endParaRPr lang="ru-RU" sz="14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44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7607" y="46738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Ситуація в університеті</a:t>
            </a:r>
            <a:endParaRPr lang="ru-RU" b="1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476387762"/>
              </p:ext>
            </p:extLst>
          </p:nvPr>
        </p:nvGraphicFramePr>
        <p:xfrm>
          <a:off x="935596" y="1532527"/>
          <a:ext cx="7920880" cy="506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07604" y="1062631"/>
            <a:ext cx="7848872" cy="1142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Оцініть</a:t>
            </a:r>
            <a:r>
              <a:rPr lang="ru-RU" sz="14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, будь ласка, за 5-бальною шкалою </a:t>
            </a:r>
            <a:r>
              <a:rPr lang="ru-RU" sz="14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наскільки</a:t>
            </a:r>
            <a:r>
              <a:rPr lang="ru-RU" sz="14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Ви </a:t>
            </a:r>
            <a:r>
              <a:rPr lang="ru-RU" sz="14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задоволені</a:t>
            </a:r>
            <a:r>
              <a:rPr lang="ru-RU" sz="14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4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кожним</a:t>
            </a:r>
            <a:r>
              <a:rPr lang="ru-RU" sz="14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з </a:t>
            </a:r>
            <a:r>
              <a:rPr lang="ru-RU" sz="14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наступних</a:t>
            </a:r>
            <a:r>
              <a:rPr lang="ru-RU" sz="14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4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аспектів</a:t>
            </a:r>
            <a:r>
              <a:rPr lang="ru-RU" sz="14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4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життя</a:t>
            </a:r>
            <a:r>
              <a:rPr lang="ru-RU" sz="14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4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Університету</a:t>
            </a:r>
            <a:r>
              <a:rPr lang="ru-RU" sz="14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, де 1 - </a:t>
            </a:r>
            <a:r>
              <a:rPr lang="ru-RU" sz="14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зовсім</a:t>
            </a:r>
            <a:r>
              <a:rPr lang="ru-RU" sz="14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не </a:t>
            </a:r>
            <a:r>
              <a:rPr lang="ru-RU" sz="14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задоволений</a:t>
            </a:r>
            <a:r>
              <a:rPr lang="ru-RU" sz="14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а 5 - </a:t>
            </a:r>
            <a:r>
              <a:rPr lang="ru-RU" sz="14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повністю</a:t>
            </a:r>
            <a:r>
              <a:rPr lang="ru-RU" sz="14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4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задоволений</a:t>
            </a:r>
            <a:endParaRPr lang="ru-RU" sz="14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2640" y="2531952"/>
            <a:ext cx="3528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lang="ru-RU" sz="1100" b="0" i="0" u="none" strike="noStrike" kern="1200" baseline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100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Матеріально-технічна</a:t>
            </a:r>
            <a:r>
              <a:rPr lang="ru-RU" sz="1100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база для </a:t>
            </a:r>
            <a:r>
              <a:rPr lang="ru-RU" sz="1100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наукових</a:t>
            </a:r>
            <a:r>
              <a:rPr lang="ru-RU" sz="1100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100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досліджень</a:t>
            </a:r>
            <a:r>
              <a:rPr lang="ru-RU" sz="1100" dirty="0">
                <a:solidFill>
                  <a:srgbClr val="101322">
                    <a:lumMod val="65000"/>
                    <a:lumOff val="35000"/>
                  </a:srgbClr>
                </a:solidFill>
              </a:rPr>
              <a:t> (</a:t>
            </a:r>
            <a:r>
              <a:rPr lang="ru-RU" sz="1100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обладнання</a:t>
            </a:r>
            <a:r>
              <a:rPr lang="ru-RU" sz="1100" dirty="0">
                <a:solidFill>
                  <a:srgbClr val="101322">
                    <a:lumMod val="65000"/>
                    <a:lumOff val="35000"/>
                  </a:srgbClr>
                </a:solidFill>
              </a:rPr>
              <a:t>, </a:t>
            </a:r>
            <a:r>
              <a:rPr lang="ru-RU" sz="1100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лабораторії</a:t>
            </a:r>
            <a:r>
              <a:rPr lang="ru-RU" sz="1100" dirty="0">
                <a:solidFill>
                  <a:srgbClr val="101322">
                    <a:lumMod val="65000"/>
                    <a:lumOff val="35000"/>
                  </a:srgbClr>
                </a:solidFill>
              </a:rPr>
              <a:t>, </a:t>
            </a:r>
            <a:r>
              <a:rPr lang="ru-RU" sz="1100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інструментарій</a:t>
            </a:r>
            <a:r>
              <a:rPr lang="ru-RU" sz="1100" dirty="0">
                <a:solidFill>
                  <a:srgbClr val="101322">
                    <a:lumMod val="65000"/>
                    <a:lumOff val="35000"/>
                  </a:srgbClr>
                </a:solidFill>
              </a:rPr>
              <a:t>)</a:t>
            </a:r>
            <a:endParaRPr lang="uk-UA" sz="1100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8076" y="2187415"/>
            <a:ext cx="3528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lang="ru-RU" sz="1100" b="0" i="0" u="none" strike="noStrike" kern="1200" baseline="0">
                <a:solidFill>
                  <a:srgbClr val="10132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100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Матеріально-технічна</a:t>
            </a:r>
            <a:r>
              <a:rPr lang="ru-RU" sz="1100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база для </a:t>
            </a:r>
            <a:r>
              <a:rPr lang="ru-RU" sz="1100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навчального</a:t>
            </a:r>
            <a:r>
              <a:rPr lang="ru-RU" sz="1100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100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процесу</a:t>
            </a:r>
            <a:r>
              <a:rPr lang="ru-RU" sz="1100" dirty="0">
                <a:solidFill>
                  <a:srgbClr val="101322">
                    <a:lumMod val="65000"/>
                    <a:lumOff val="35000"/>
                  </a:srgbClr>
                </a:solidFill>
              </a:rPr>
              <a:t> (</a:t>
            </a:r>
            <a:r>
              <a:rPr lang="ru-RU" sz="1100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обладнання</a:t>
            </a:r>
            <a:r>
              <a:rPr lang="ru-RU" sz="1100" dirty="0">
                <a:solidFill>
                  <a:srgbClr val="101322">
                    <a:lumMod val="65000"/>
                    <a:lumOff val="35000"/>
                  </a:srgbClr>
                </a:solidFill>
              </a:rPr>
              <a:t>, </a:t>
            </a:r>
            <a:r>
              <a:rPr lang="ru-RU" sz="1100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аудиторії</a:t>
            </a:r>
            <a:r>
              <a:rPr lang="ru-RU" sz="1100" dirty="0">
                <a:solidFill>
                  <a:srgbClr val="101322">
                    <a:lumMod val="65000"/>
                    <a:lumOff val="35000"/>
                  </a:srgbClr>
                </a:solidFill>
              </a:rPr>
              <a:t>, ремонт)</a:t>
            </a:r>
            <a:endParaRPr lang="uk-UA" sz="1100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65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7607" y="46738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101322">
                    <a:lumMod val="65000"/>
                    <a:lumOff val="35000"/>
                  </a:srgbClr>
                </a:solidFill>
              </a:rPr>
              <a:t>Ситуація в університеті</a:t>
            </a:r>
            <a:endParaRPr lang="ru-RU" b="1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235740438"/>
              </p:ext>
            </p:extLst>
          </p:nvPr>
        </p:nvGraphicFramePr>
        <p:xfrm>
          <a:off x="935596" y="1532527"/>
          <a:ext cx="7920880" cy="506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07604" y="1062631"/>
            <a:ext cx="784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Які</a:t>
            </a:r>
            <a:r>
              <a:rPr lang="ru-RU" sz="14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4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саме</a:t>
            </a:r>
            <a:r>
              <a:rPr lang="ru-RU" sz="14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4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ключові</a:t>
            </a:r>
            <a:r>
              <a:rPr lang="ru-RU" sz="14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4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чинники</a:t>
            </a:r>
            <a:r>
              <a:rPr lang="ru-RU" sz="14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4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визначають</a:t>
            </a:r>
            <a:r>
              <a:rPr lang="ru-RU" sz="14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Ваше </a:t>
            </a:r>
            <a:r>
              <a:rPr lang="ru-RU" sz="14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незадоволення</a:t>
            </a:r>
            <a:r>
              <a:rPr lang="ru-RU" sz="14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</a:t>
            </a:r>
            <a:r>
              <a:rPr lang="ru-RU" sz="1400" b="1" u="sng" dirty="0" err="1">
                <a:solidFill>
                  <a:srgbClr val="101322">
                    <a:lumMod val="65000"/>
                    <a:lumOff val="35000"/>
                  </a:srgbClr>
                </a:solidFill>
              </a:rPr>
              <a:t>ситуацією</a:t>
            </a:r>
            <a:r>
              <a:rPr lang="ru-RU" sz="1400" b="1" u="sng" dirty="0">
                <a:solidFill>
                  <a:srgbClr val="101322">
                    <a:lumMod val="65000"/>
                    <a:lumOff val="35000"/>
                  </a:srgbClr>
                </a:solidFill>
              </a:rPr>
              <a:t> у КАІ?</a:t>
            </a:r>
            <a:endParaRPr lang="ru-RU" sz="1200" b="1" u="sng" dirty="0">
              <a:solidFill>
                <a:srgbClr val="101322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34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Другая 10">
      <a:dk1>
        <a:srgbClr val="101322"/>
      </a:dk1>
      <a:lt1>
        <a:sysClr val="window" lastClr="FFFFFF"/>
      </a:lt1>
      <a:dk2>
        <a:srgbClr val="212745"/>
      </a:dk2>
      <a:lt2>
        <a:srgbClr val="021E32"/>
      </a:lt2>
      <a:accent1>
        <a:srgbClr val="202F6A"/>
      </a:accent1>
      <a:accent2>
        <a:srgbClr val="5ECCF3"/>
      </a:accent2>
      <a:accent3>
        <a:srgbClr val="A7EA52"/>
      </a:accent3>
      <a:accent4>
        <a:srgbClr val="5DCEAF"/>
      </a:accent4>
      <a:accent5>
        <a:srgbClr val="021E32"/>
      </a:accent5>
      <a:accent6>
        <a:srgbClr val="339933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НАУ 2" id="{8274FE59-C83C-46E2-95FD-473628646B86}" vid="{C03D690A-0FEB-41FD-9528-6BE8BE293DF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Другая 10">
    <a:dk1>
      <a:srgbClr val="101322"/>
    </a:dk1>
    <a:lt1>
      <a:sysClr val="window" lastClr="FFFFFF"/>
    </a:lt1>
    <a:dk2>
      <a:srgbClr val="212745"/>
    </a:dk2>
    <a:lt2>
      <a:srgbClr val="021E32"/>
    </a:lt2>
    <a:accent1>
      <a:srgbClr val="202F6A"/>
    </a:accent1>
    <a:accent2>
      <a:srgbClr val="5ECCF3"/>
    </a:accent2>
    <a:accent3>
      <a:srgbClr val="A7EA52"/>
    </a:accent3>
    <a:accent4>
      <a:srgbClr val="5DCEAF"/>
    </a:accent4>
    <a:accent5>
      <a:srgbClr val="021E32"/>
    </a:accent5>
    <a:accent6>
      <a:srgbClr val="339933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24687</TotalTime>
  <Words>4387</Words>
  <Application>Microsoft Office PowerPoint</Application>
  <PresentationFormat>Экран (4:3)</PresentationFormat>
  <Paragraphs>369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9" baseType="lpstr">
      <vt:lpstr>Arial</vt:lpstr>
      <vt:lpstr>Calibri</vt:lpstr>
      <vt:lpstr>Times New Roman</vt:lpstr>
      <vt:lpstr>Wingdings 3</vt:lpstr>
      <vt:lpstr>Легкий дым</vt:lpstr>
      <vt:lpstr>Загальноуніверситетське опитування науково-педагогічних працівників Київського  авіаційного університету за підсумками діяльності у 2024-25 навчальному році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Щоб Ви хотіли змінити в організації освітнього процесу в університеті?</vt:lpstr>
      <vt:lpstr>Щоб Ви хотіли змінити в організації освітнього процесу в університеті?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Щоб Ви хотіли змінити в аспекті організації наукової роботи в університеті?</vt:lpstr>
      <vt:lpstr>Щоб Ви хотіли змінити в аспекті організації наукової роботи в університеті?</vt:lpstr>
      <vt:lpstr>Презентация PowerPoint</vt:lpstr>
      <vt:lpstr>Презентация PowerPoint</vt:lpstr>
      <vt:lpstr>Презентация PowerPoint</vt:lpstr>
      <vt:lpstr>Презентация PowerPoint</vt:lpstr>
      <vt:lpstr>Ваші пропозиції щодо покращення внутрішньої системи забезпечення якості освіти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1872</cp:revision>
  <cp:lastPrinted>2019-03-04T06:21:51Z</cp:lastPrinted>
  <dcterms:created xsi:type="dcterms:W3CDTF">2019-03-01T13:00:15Z</dcterms:created>
  <dcterms:modified xsi:type="dcterms:W3CDTF">2025-09-26T07:43:30Z</dcterms:modified>
</cp:coreProperties>
</file>